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74" r:id="rId2"/>
    <p:sldMasterId id="2147483788" r:id="rId3"/>
  </p:sldMasterIdLst>
  <p:notesMasterIdLst>
    <p:notesMasterId r:id="rId35"/>
  </p:notesMasterIdLst>
  <p:handoutMasterIdLst>
    <p:handoutMasterId r:id="rId36"/>
  </p:handoutMasterIdLst>
  <p:sldIdLst>
    <p:sldId id="436" r:id="rId4"/>
    <p:sldId id="437" r:id="rId5"/>
    <p:sldId id="479" r:id="rId6"/>
    <p:sldId id="460" r:id="rId7"/>
    <p:sldId id="446" r:id="rId8"/>
    <p:sldId id="465" r:id="rId9"/>
    <p:sldId id="471" r:id="rId10"/>
    <p:sldId id="461" r:id="rId11"/>
    <p:sldId id="462" r:id="rId12"/>
    <p:sldId id="469" r:id="rId13"/>
    <p:sldId id="457" r:id="rId14"/>
    <p:sldId id="463" r:id="rId15"/>
    <p:sldId id="470" r:id="rId16"/>
    <p:sldId id="464" r:id="rId17"/>
    <p:sldId id="458" r:id="rId18"/>
    <p:sldId id="472" r:id="rId19"/>
    <p:sldId id="453" r:id="rId20"/>
    <p:sldId id="473" r:id="rId21"/>
    <p:sldId id="474" r:id="rId22"/>
    <p:sldId id="475" r:id="rId23"/>
    <p:sldId id="476" r:id="rId24"/>
    <p:sldId id="477" r:id="rId25"/>
    <p:sldId id="478" r:id="rId26"/>
    <p:sldId id="450" r:id="rId27"/>
    <p:sldId id="466" r:id="rId28"/>
    <p:sldId id="467" r:id="rId29"/>
    <p:sldId id="468" r:id="rId30"/>
    <p:sldId id="452" r:id="rId31"/>
    <p:sldId id="451" r:id="rId32"/>
    <p:sldId id="454" r:id="rId33"/>
    <p:sldId id="456" r:id="rId34"/>
  </p:sldIdLst>
  <p:sldSz cx="9144000" cy="6858000" type="screen4x3"/>
  <p:notesSz cx="7010400" cy="9296400"/>
  <p:custDataLst>
    <p:tags r:id="rId37"/>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9A004D"/>
    <a:srgbClr val="92D050"/>
    <a:srgbClr val="FFE1FF"/>
    <a:srgbClr val="669900"/>
    <a:srgbClr val="F0DCF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54" autoAdjust="0"/>
    <p:restoredTop sz="81583" autoAdjust="0"/>
  </p:normalViewPr>
  <p:slideViewPr>
    <p:cSldViewPr>
      <p:cViewPr>
        <p:scale>
          <a:sx n="88" d="100"/>
          <a:sy n="88" d="100"/>
        </p:scale>
        <p:origin x="-384"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hyperlink" Target="mailto:jens@scharp.org" TargetMode="External"/><Relationship Id="rId1" Type="http://schemas.openxmlformats.org/officeDocument/2006/relationships/hyperlink" Target="mailto:mapeda@scharp.org"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mailto:jens@scharp.org" TargetMode="External"/><Relationship Id="rId1" Type="http://schemas.openxmlformats.org/officeDocument/2006/relationships/hyperlink" Target="mailto:mapeda@scharp.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70567B-595D-4D51-98D5-4F74AE53102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0010D1D-2E7E-4270-B572-FB10C6ED82A5}">
      <dgm:prSet phldrT="[Text]"/>
      <dgm:spPr>
        <a:solidFill>
          <a:srgbClr val="669900"/>
        </a:solidFill>
        <a:ln>
          <a:solidFill>
            <a:srgbClr val="FFE1FF"/>
          </a:solidFill>
        </a:ln>
      </dgm:spPr>
      <dgm:t>
        <a:bodyPr/>
        <a:lstStyle/>
        <a:p>
          <a:r>
            <a:rPr lang="en-US" dirty="0" smtClean="0"/>
            <a:t>Refer to form instructions on back of CRF</a:t>
          </a:r>
          <a:endParaRPr lang="en-US" dirty="0"/>
        </a:p>
      </dgm:t>
    </dgm:pt>
    <dgm:pt modelId="{A5C2E7BF-733D-406D-AB90-5EFE8FB39316}" type="parTrans" cxnId="{3EE8E9EF-8B6E-422B-95E0-DD78326B1982}">
      <dgm:prSet/>
      <dgm:spPr/>
      <dgm:t>
        <a:bodyPr/>
        <a:lstStyle/>
        <a:p>
          <a:endParaRPr lang="en-US"/>
        </a:p>
      </dgm:t>
    </dgm:pt>
    <dgm:pt modelId="{AFB2A177-CA96-40A0-971F-34612EA1AC84}" type="sibTrans" cxnId="{3EE8E9EF-8B6E-422B-95E0-DD78326B1982}">
      <dgm:prSet/>
      <dgm:spPr>
        <a:solidFill>
          <a:srgbClr val="FFE1FF">
            <a:alpha val="90000"/>
          </a:srgbClr>
        </a:solidFill>
      </dgm:spPr>
      <dgm:t>
        <a:bodyPr/>
        <a:lstStyle/>
        <a:p>
          <a:endParaRPr lang="en-US"/>
        </a:p>
      </dgm:t>
    </dgm:pt>
    <dgm:pt modelId="{86C5DDF8-9C36-4AFC-8D7F-07A2970AC493}">
      <dgm:prSet phldrT="[Text]"/>
      <dgm:spPr>
        <a:solidFill>
          <a:srgbClr val="7030A0"/>
        </a:solidFill>
      </dgm:spPr>
      <dgm:t>
        <a:bodyPr/>
        <a:lstStyle/>
        <a:p>
          <a:r>
            <a:rPr lang="en-US" dirty="0" smtClean="0"/>
            <a:t>Refer to SSP Section  11 (Data Collection) and Data Communiqués</a:t>
          </a:r>
          <a:endParaRPr lang="en-US" dirty="0"/>
        </a:p>
      </dgm:t>
    </dgm:pt>
    <dgm:pt modelId="{B109C54E-D256-4267-B74D-B484A0BD3905}" type="parTrans" cxnId="{8F37C2A1-6395-4A87-8D5C-D158F4588651}">
      <dgm:prSet/>
      <dgm:spPr/>
      <dgm:t>
        <a:bodyPr/>
        <a:lstStyle/>
        <a:p>
          <a:endParaRPr lang="en-US"/>
        </a:p>
      </dgm:t>
    </dgm:pt>
    <dgm:pt modelId="{31461F6C-99A6-49E4-9237-66B7BEEB0650}" type="sibTrans" cxnId="{8F37C2A1-6395-4A87-8D5C-D158F4588651}">
      <dgm:prSet/>
      <dgm:spPr>
        <a:solidFill>
          <a:srgbClr val="FFE1FF">
            <a:alpha val="90000"/>
          </a:srgbClr>
        </a:solidFill>
      </dgm:spPr>
      <dgm:t>
        <a:bodyPr/>
        <a:lstStyle/>
        <a:p>
          <a:endParaRPr lang="en-US"/>
        </a:p>
      </dgm:t>
    </dgm:pt>
    <dgm:pt modelId="{BCC7A835-F3D7-4ED6-8DEA-8B89C380581F}">
      <dgm:prSet phldrT="[Text]"/>
      <dgm:spPr>
        <a:solidFill>
          <a:srgbClr val="669900"/>
        </a:solidFill>
      </dgm:spPr>
      <dgm:t>
        <a:bodyPr/>
        <a:lstStyle/>
        <a:p>
          <a:r>
            <a:rPr lang="en-US" dirty="0" smtClean="0"/>
            <a:t>Ask site colleagues </a:t>
          </a:r>
          <a:endParaRPr lang="en-US" dirty="0"/>
        </a:p>
      </dgm:t>
    </dgm:pt>
    <dgm:pt modelId="{025EF400-752D-400D-AE8A-3ABFFCE617EE}" type="parTrans" cxnId="{ECCF195C-067D-4A0F-8E01-3C7840EEB0A2}">
      <dgm:prSet/>
      <dgm:spPr/>
      <dgm:t>
        <a:bodyPr/>
        <a:lstStyle/>
        <a:p>
          <a:endParaRPr lang="en-US"/>
        </a:p>
      </dgm:t>
    </dgm:pt>
    <dgm:pt modelId="{28BBA20A-875A-4908-9B71-C5010CD78EB6}" type="sibTrans" cxnId="{ECCF195C-067D-4A0F-8E01-3C7840EEB0A2}">
      <dgm:prSet/>
      <dgm:spPr>
        <a:solidFill>
          <a:srgbClr val="FFE1FF">
            <a:alpha val="90000"/>
          </a:srgbClr>
        </a:solidFill>
      </dgm:spPr>
      <dgm:t>
        <a:bodyPr/>
        <a:lstStyle/>
        <a:p>
          <a:endParaRPr lang="en-US"/>
        </a:p>
      </dgm:t>
    </dgm:pt>
    <dgm:pt modelId="{01D3479D-94AC-4179-9B00-02C0B5F3CE4D}">
      <dgm:prSet phldrT="[Text]"/>
      <dgm:spPr>
        <a:solidFill>
          <a:srgbClr val="7030A0"/>
        </a:solidFill>
      </dgm:spPr>
      <dgm:t>
        <a:bodyPr/>
        <a:lstStyle/>
        <a:p>
          <a:r>
            <a:rPr lang="en-US" dirty="0" smtClean="0"/>
            <a:t>Ask SCHARP (Email Melissa and Jenn: </a:t>
          </a:r>
          <a:r>
            <a:rPr lang="en-US" dirty="0" smtClean="0">
              <a:hlinkClick xmlns:r="http://schemas.openxmlformats.org/officeDocument/2006/relationships" r:id="rId1"/>
            </a:rPr>
            <a:t>mapeda@scharp.org</a:t>
          </a:r>
          <a:r>
            <a:rPr lang="en-US" dirty="0" smtClean="0"/>
            <a:t> and </a:t>
          </a:r>
          <a:r>
            <a:rPr lang="en-US" dirty="0" smtClean="0">
              <a:hlinkClick xmlns:r="http://schemas.openxmlformats.org/officeDocument/2006/relationships" r:id="rId2"/>
            </a:rPr>
            <a:t>jens@scharp.org</a:t>
          </a:r>
          <a:r>
            <a:rPr lang="en-US" dirty="0" smtClean="0"/>
            <a:t>) </a:t>
          </a:r>
          <a:endParaRPr lang="en-US" dirty="0"/>
        </a:p>
      </dgm:t>
    </dgm:pt>
    <dgm:pt modelId="{0C2873FD-C583-406D-ACEE-E0B7AEF0DEBD}" type="parTrans" cxnId="{EC094343-1E83-4AE9-BDD7-691EAD43DE4D}">
      <dgm:prSet/>
      <dgm:spPr/>
      <dgm:t>
        <a:bodyPr/>
        <a:lstStyle/>
        <a:p>
          <a:endParaRPr lang="en-US"/>
        </a:p>
      </dgm:t>
    </dgm:pt>
    <dgm:pt modelId="{F0B095B0-FD31-4B85-AC5C-DC2D3DB8EC09}" type="sibTrans" cxnId="{EC094343-1E83-4AE9-BDD7-691EAD43DE4D}">
      <dgm:prSet/>
      <dgm:spPr/>
      <dgm:t>
        <a:bodyPr/>
        <a:lstStyle/>
        <a:p>
          <a:endParaRPr lang="en-US"/>
        </a:p>
      </dgm:t>
    </dgm:pt>
    <dgm:pt modelId="{199ADF8C-E156-4A35-BB72-DE529040021E}" type="pres">
      <dgm:prSet presAssocID="{AB70567B-595D-4D51-98D5-4F74AE53102E}" presName="outerComposite" presStyleCnt="0">
        <dgm:presLayoutVars>
          <dgm:chMax val="5"/>
          <dgm:dir/>
          <dgm:resizeHandles val="exact"/>
        </dgm:presLayoutVars>
      </dgm:prSet>
      <dgm:spPr/>
      <dgm:t>
        <a:bodyPr/>
        <a:lstStyle/>
        <a:p>
          <a:endParaRPr lang="en-US"/>
        </a:p>
      </dgm:t>
    </dgm:pt>
    <dgm:pt modelId="{B15F5F13-4ADB-464A-8C18-8D9B6737EDF4}" type="pres">
      <dgm:prSet presAssocID="{AB70567B-595D-4D51-98D5-4F74AE53102E}" presName="dummyMaxCanvas" presStyleCnt="0">
        <dgm:presLayoutVars/>
      </dgm:prSet>
      <dgm:spPr/>
    </dgm:pt>
    <dgm:pt modelId="{C786CC90-51F5-4F06-ACAE-9CBFFC76D7A2}" type="pres">
      <dgm:prSet presAssocID="{AB70567B-595D-4D51-98D5-4F74AE53102E}" presName="FourNodes_1" presStyleLbl="node1" presStyleIdx="0" presStyleCnt="4">
        <dgm:presLayoutVars>
          <dgm:bulletEnabled val="1"/>
        </dgm:presLayoutVars>
      </dgm:prSet>
      <dgm:spPr/>
      <dgm:t>
        <a:bodyPr/>
        <a:lstStyle/>
        <a:p>
          <a:endParaRPr lang="en-US"/>
        </a:p>
      </dgm:t>
    </dgm:pt>
    <dgm:pt modelId="{0F8295CA-55A4-46EC-A392-122B76478A10}" type="pres">
      <dgm:prSet presAssocID="{AB70567B-595D-4D51-98D5-4F74AE53102E}" presName="FourNodes_2" presStyleLbl="node1" presStyleIdx="1" presStyleCnt="4">
        <dgm:presLayoutVars>
          <dgm:bulletEnabled val="1"/>
        </dgm:presLayoutVars>
      </dgm:prSet>
      <dgm:spPr/>
      <dgm:t>
        <a:bodyPr/>
        <a:lstStyle/>
        <a:p>
          <a:endParaRPr lang="en-US"/>
        </a:p>
      </dgm:t>
    </dgm:pt>
    <dgm:pt modelId="{5F958271-9957-4D5B-9C3C-590457EC07A4}" type="pres">
      <dgm:prSet presAssocID="{AB70567B-595D-4D51-98D5-4F74AE53102E}" presName="FourNodes_3" presStyleLbl="node1" presStyleIdx="2" presStyleCnt="4">
        <dgm:presLayoutVars>
          <dgm:bulletEnabled val="1"/>
        </dgm:presLayoutVars>
      </dgm:prSet>
      <dgm:spPr/>
      <dgm:t>
        <a:bodyPr/>
        <a:lstStyle/>
        <a:p>
          <a:endParaRPr lang="en-US"/>
        </a:p>
      </dgm:t>
    </dgm:pt>
    <dgm:pt modelId="{9077F8F3-3E31-4359-AA6F-91B4DBE0871C}" type="pres">
      <dgm:prSet presAssocID="{AB70567B-595D-4D51-98D5-4F74AE53102E}" presName="FourNodes_4" presStyleLbl="node1" presStyleIdx="3" presStyleCnt="4">
        <dgm:presLayoutVars>
          <dgm:bulletEnabled val="1"/>
        </dgm:presLayoutVars>
      </dgm:prSet>
      <dgm:spPr/>
      <dgm:t>
        <a:bodyPr/>
        <a:lstStyle/>
        <a:p>
          <a:endParaRPr lang="en-US"/>
        </a:p>
      </dgm:t>
    </dgm:pt>
    <dgm:pt modelId="{DF50C162-DD47-489B-8D2B-4113B70F0745}" type="pres">
      <dgm:prSet presAssocID="{AB70567B-595D-4D51-98D5-4F74AE53102E}" presName="FourConn_1-2" presStyleLbl="fgAccFollowNode1" presStyleIdx="0" presStyleCnt="3">
        <dgm:presLayoutVars>
          <dgm:bulletEnabled val="1"/>
        </dgm:presLayoutVars>
      </dgm:prSet>
      <dgm:spPr/>
      <dgm:t>
        <a:bodyPr/>
        <a:lstStyle/>
        <a:p>
          <a:endParaRPr lang="en-US"/>
        </a:p>
      </dgm:t>
    </dgm:pt>
    <dgm:pt modelId="{005FFC3F-4768-4AA2-94AD-A776C08072FB}" type="pres">
      <dgm:prSet presAssocID="{AB70567B-595D-4D51-98D5-4F74AE53102E}" presName="FourConn_2-3" presStyleLbl="fgAccFollowNode1" presStyleIdx="1" presStyleCnt="3">
        <dgm:presLayoutVars>
          <dgm:bulletEnabled val="1"/>
        </dgm:presLayoutVars>
      </dgm:prSet>
      <dgm:spPr/>
      <dgm:t>
        <a:bodyPr/>
        <a:lstStyle/>
        <a:p>
          <a:endParaRPr lang="en-US"/>
        </a:p>
      </dgm:t>
    </dgm:pt>
    <dgm:pt modelId="{C46A1A6D-D948-4F0F-B342-E7BD238AAB7D}" type="pres">
      <dgm:prSet presAssocID="{AB70567B-595D-4D51-98D5-4F74AE53102E}" presName="FourConn_3-4" presStyleLbl="fgAccFollowNode1" presStyleIdx="2" presStyleCnt="3">
        <dgm:presLayoutVars>
          <dgm:bulletEnabled val="1"/>
        </dgm:presLayoutVars>
      </dgm:prSet>
      <dgm:spPr/>
      <dgm:t>
        <a:bodyPr/>
        <a:lstStyle/>
        <a:p>
          <a:endParaRPr lang="en-US"/>
        </a:p>
      </dgm:t>
    </dgm:pt>
    <dgm:pt modelId="{076AC8B7-2217-4F71-87A1-B54A08F21830}" type="pres">
      <dgm:prSet presAssocID="{AB70567B-595D-4D51-98D5-4F74AE53102E}" presName="FourNodes_1_text" presStyleLbl="node1" presStyleIdx="3" presStyleCnt="4">
        <dgm:presLayoutVars>
          <dgm:bulletEnabled val="1"/>
        </dgm:presLayoutVars>
      </dgm:prSet>
      <dgm:spPr/>
      <dgm:t>
        <a:bodyPr/>
        <a:lstStyle/>
        <a:p>
          <a:endParaRPr lang="en-US"/>
        </a:p>
      </dgm:t>
    </dgm:pt>
    <dgm:pt modelId="{1D35230E-7674-4936-8A6D-2F08EB21DB37}" type="pres">
      <dgm:prSet presAssocID="{AB70567B-595D-4D51-98D5-4F74AE53102E}" presName="FourNodes_2_text" presStyleLbl="node1" presStyleIdx="3" presStyleCnt="4">
        <dgm:presLayoutVars>
          <dgm:bulletEnabled val="1"/>
        </dgm:presLayoutVars>
      </dgm:prSet>
      <dgm:spPr/>
      <dgm:t>
        <a:bodyPr/>
        <a:lstStyle/>
        <a:p>
          <a:endParaRPr lang="en-US"/>
        </a:p>
      </dgm:t>
    </dgm:pt>
    <dgm:pt modelId="{99C61169-C8B1-4AB4-9498-B14324A05994}" type="pres">
      <dgm:prSet presAssocID="{AB70567B-595D-4D51-98D5-4F74AE53102E}" presName="FourNodes_3_text" presStyleLbl="node1" presStyleIdx="3" presStyleCnt="4">
        <dgm:presLayoutVars>
          <dgm:bulletEnabled val="1"/>
        </dgm:presLayoutVars>
      </dgm:prSet>
      <dgm:spPr/>
      <dgm:t>
        <a:bodyPr/>
        <a:lstStyle/>
        <a:p>
          <a:endParaRPr lang="en-US"/>
        </a:p>
      </dgm:t>
    </dgm:pt>
    <dgm:pt modelId="{D4F25183-4E4C-40D7-A961-488CED6851F5}" type="pres">
      <dgm:prSet presAssocID="{AB70567B-595D-4D51-98D5-4F74AE53102E}" presName="FourNodes_4_text" presStyleLbl="node1" presStyleIdx="3" presStyleCnt="4">
        <dgm:presLayoutVars>
          <dgm:bulletEnabled val="1"/>
        </dgm:presLayoutVars>
      </dgm:prSet>
      <dgm:spPr/>
      <dgm:t>
        <a:bodyPr/>
        <a:lstStyle/>
        <a:p>
          <a:endParaRPr lang="en-US"/>
        </a:p>
      </dgm:t>
    </dgm:pt>
  </dgm:ptLst>
  <dgm:cxnLst>
    <dgm:cxn modelId="{8F29AC7F-5974-4313-B8E5-BE858E3F8366}" type="presOf" srcId="{31461F6C-99A6-49E4-9237-66B7BEEB0650}" destId="{005FFC3F-4768-4AA2-94AD-A776C08072FB}" srcOrd="0" destOrd="0" presId="urn:microsoft.com/office/officeart/2005/8/layout/vProcess5"/>
    <dgm:cxn modelId="{8F37C2A1-6395-4A87-8D5C-D158F4588651}" srcId="{AB70567B-595D-4D51-98D5-4F74AE53102E}" destId="{86C5DDF8-9C36-4AFC-8D7F-07A2970AC493}" srcOrd="1" destOrd="0" parTransId="{B109C54E-D256-4267-B74D-B484A0BD3905}" sibTransId="{31461F6C-99A6-49E4-9237-66B7BEEB0650}"/>
    <dgm:cxn modelId="{ECCF195C-067D-4A0F-8E01-3C7840EEB0A2}" srcId="{AB70567B-595D-4D51-98D5-4F74AE53102E}" destId="{BCC7A835-F3D7-4ED6-8DEA-8B89C380581F}" srcOrd="2" destOrd="0" parTransId="{025EF400-752D-400D-AE8A-3ABFFCE617EE}" sibTransId="{28BBA20A-875A-4908-9B71-C5010CD78EB6}"/>
    <dgm:cxn modelId="{B0632ACF-5ED0-4CE7-94D3-EAAC98A327B7}" type="presOf" srcId="{28BBA20A-875A-4908-9B71-C5010CD78EB6}" destId="{C46A1A6D-D948-4F0F-B342-E7BD238AAB7D}" srcOrd="0" destOrd="0" presId="urn:microsoft.com/office/officeart/2005/8/layout/vProcess5"/>
    <dgm:cxn modelId="{EC094343-1E83-4AE9-BDD7-691EAD43DE4D}" srcId="{AB70567B-595D-4D51-98D5-4F74AE53102E}" destId="{01D3479D-94AC-4179-9B00-02C0B5F3CE4D}" srcOrd="3" destOrd="0" parTransId="{0C2873FD-C583-406D-ACEE-E0B7AEF0DEBD}" sibTransId="{F0B095B0-FD31-4B85-AC5C-DC2D3DB8EC09}"/>
    <dgm:cxn modelId="{30B6C4C2-B770-4109-9DE1-7BCD5EC20A84}" type="presOf" srcId="{AB70567B-595D-4D51-98D5-4F74AE53102E}" destId="{199ADF8C-E156-4A35-BB72-DE529040021E}" srcOrd="0" destOrd="0" presId="urn:microsoft.com/office/officeart/2005/8/layout/vProcess5"/>
    <dgm:cxn modelId="{924E6588-DEC5-4D8A-807F-F6156E433B82}" type="presOf" srcId="{01D3479D-94AC-4179-9B00-02C0B5F3CE4D}" destId="{D4F25183-4E4C-40D7-A961-488CED6851F5}" srcOrd="1" destOrd="0" presId="urn:microsoft.com/office/officeart/2005/8/layout/vProcess5"/>
    <dgm:cxn modelId="{D824680A-6D66-4981-8497-F017C38E25A4}" type="presOf" srcId="{01D3479D-94AC-4179-9B00-02C0B5F3CE4D}" destId="{9077F8F3-3E31-4359-AA6F-91B4DBE0871C}" srcOrd="0" destOrd="0" presId="urn:microsoft.com/office/officeart/2005/8/layout/vProcess5"/>
    <dgm:cxn modelId="{6E1B3730-C2B7-48D9-A744-6C763EFBEBCD}" type="presOf" srcId="{90010D1D-2E7E-4270-B572-FB10C6ED82A5}" destId="{C786CC90-51F5-4F06-ACAE-9CBFFC76D7A2}" srcOrd="0" destOrd="0" presId="urn:microsoft.com/office/officeart/2005/8/layout/vProcess5"/>
    <dgm:cxn modelId="{38671540-2D35-47BD-94C3-FFE2431C9FE0}" type="presOf" srcId="{90010D1D-2E7E-4270-B572-FB10C6ED82A5}" destId="{076AC8B7-2217-4F71-87A1-B54A08F21830}" srcOrd="1" destOrd="0" presId="urn:microsoft.com/office/officeart/2005/8/layout/vProcess5"/>
    <dgm:cxn modelId="{2BE6AE92-E164-44B4-B553-CC59FD8CCF8C}" type="presOf" srcId="{BCC7A835-F3D7-4ED6-8DEA-8B89C380581F}" destId="{99C61169-C8B1-4AB4-9498-B14324A05994}" srcOrd="1" destOrd="0" presId="urn:microsoft.com/office/officeart/2005/8/layout/vProcess5"/>
    <dgm:cxn modelId="{3EE8E9EF-8B6E-422B-95E0-DD78326B1982}" srcId="{AB70567B-595D-4D51-98D5-4F74AE53102E}" destId="{90010D1D-2E7E-4270-B572-FB10C6ED82A5}" srcOrd="0" destOrd="0" parTransId="{A5C2E7BF-733D-406D-AB90-5EFE8FB39316}" sibTransId="{AFB2A177-CA96-40A0-971F-34612EA1AC84}"/>
    <dgm:cxn modelId="{43BEE22F-A1EE-4B11-B00F-73F7F07F7DC9}" type="presOf" srcId="{86C5DDF8-9C36-4AFC-8D7F-07A2970AC493}" destId="{1D35230E-7674-4936-8A6D-2F08EB21DB37}" srcOrd="1" destOrd="0" presId="urn:microsoft.com/office/officeart/2005/8/layout/vProcess5"/>
    <dgm:cxn modelId="{ECF1996B-F831-461C-A7F5-1F39216802F4}" type="presOf" srcId="{86C5DDF8-9C36-4AFC-8D7F-07A2970AC493}" destId="{0F8295CA-55A4-46EC-A392-122B76478A10}" srcOrd="0" destOrd="0" presId="urn:microsoft.com/office/officeart/2005/8/layout/vProcess5"/>
    <dgm:cxn modelId="{166265C5-8013-4799-A56F-5A28DFDD9E5E}" type="presOf" srcId="{AFB2A177-CA96-40A0-971F-34612EA1AC84}" destId="{DF50C162-DD47-489B-8D2B-4113B70F0745}" srcOrd="0" destOrd="0" presId="urn:microsoft.com/office/officeart/2005/8/layout/vProcess5"/>
    <dgm:cxn modelId="{A55684A4-371A-47E5-A338-D0CF719838CD}" type="presOf" srcId="{BCC7A835-F3D7-4ED6-8DEA-8B89C380581F}" destId="{5F958271-9957-4D5B-9C3C-590457EC07A4}" srcOrd="0" destOrd="0" presId="urn:microsoft.com/office/officeart/2005/8/layout/vProcess5"/>
    <dgm:cxn modelId="{74FACD97-39F5-41AA-A00B-144175EB2A53}" type="presParOf" srcId="{199ADF8C-E156-4A35-BB72-DE529040021E}" destId="{B15F5F13-4ADB-464A-8C18-8D9B6737EDF4}" srcOrd="0" destOrd="0" presId="urn:microsoft.com/office/officeart/2005/8/layout/vProcess5"/>
    <dgm:cxn modelId="{D63768D6-8D41-4582-BACF-7537588F0D60}" type="presParOf" srcId="{199ADF8C-E156-4A35-BB72-DE529040021E}" destId="{C786CC90-51F5-4F06-ACAE-9CBFFC76D7A2}" srcOrd="1" destOrd="0" presId="urn:microsoft.com/office/officeart/2005/8/layout/vProcess5"/>
    <dgm:cxn modelId="{0AF17BC9-C326-4492-9221-47B4F867377E}" type="presParOf" srcId="{199ADF8C-E156-4A35-BB72-DE529040021E}" destId="{0F8295CA-55A4-46EC-A392-122B76478A10}" srcOrd="2" destOrd="0" presId="urn:microsoft.com/office/officeart/2005/8/layout/vProcess5"/>
    <dgm:cxn modelId="{EE99F8BA-BB51-416A-8D75-99773BC4E60D}" type="presParOf" srcId="{199ADF8C-E156-4A35-BB72-DE529040021E}" destId="{5F958271-9957-4D5B-9C3C-590457EC07A4}" srcOrd="3" destOrd="0" presId="urn:microsoft.com/office/officeart/2005/8/layout/vProcess5"/>
    <dgm:cxn modelId="{B00DF4FB-F258-4992-AC18-DC0A35B98A6B}" type="presParOf" srcId="{199ADF8C-E156-4A35-BB72-DE529040021E}" destId="{9077F8F3-3E31-4359-AA6F-91B4DBE0871C}" srcOrd="4" destOrd="0" presId="urn:microsoft.com/office/officeart/2005/8/layout/vProcess5"/>
    <dgm:cxn modelId="{45259D0F-FD6A-4C0C-89F7-F61CB9F7E2F0}" type="presParOf" srcId="{199ADF8C-E156-4A35-BB72-DE529040021E}" destId="{DF50C162-DD47-489B-8D2B-4113B70F0745}" srcOrd="5" destOrd="0" presId="urn:microsoft.com/office/officeart/2005/8/layout/vProcess5"/>
    <dgm:cxn modelId="{002C927C-B201-48A0-81B5-43E9006236CC}" type="presParOf" srcId="{199ADF8C-E156-4A35-BB72-DE529040021E}" destId="{005FFC3F-4768-4AA2-94AD-A776C08072FB}" srcOrd="6" destOrd="0" presId="urn:microsoft.com/office/officeart/2005/8/layout/vProcess5"/>
    <dgm:cxn modelId="{D79A1F55-6071-4E5B-88AB-343C58301214}" type="presParOf" srcId="{199ADF8C-E156-4A35-BB72-DE529040021E}" destId="{C46A1A6D-D948-4F0F-B342-E7BD238AAB7D}" srcOrd="7" destOrd="0" presId="urn:microsoft.com/office/officeart/2005/8/layout/vProcess5"/>
    <dgm:cxn modelId="{B183F748-17E7-4D70-90AB-E274DE8421B3}" type="presParOf" srcId="{199ADF8C-E156-4A35-BB72-DE529040021E}" destId="{076AC8B7-2217-4F71-87A1-B54A08F21830}" srcOrd="8" destOrd="0" presId="urn:microsoft.com/office/officeart/2005/8/layout/vProcess5"/>
    <dgm:cxn modelId="{EF971D63-209B-45C8-8776-3F33313344E5}" type="presParOf" srcId="{199ADF8C-E156-4A35-BB72-DE529040021E}" destId="{1D35230E-7674-4936-8A6D-2F08EB21DB37}" srcOrd="9" destOrd="0" presId="urn:microsoft.com/office/officeart/2005/8/layout/vProcess5"/>
    <dgm:cxn modelId="{70E734D8-1205-40C1-BC58-D5AAD1A14F6A}" type="presParOf" srcId="{199ADF8C-E156-4A35-BB72-DE529040021E}" destId="{99C61169-C8B1-4AB4-9498-B14324A05994}" srcOrd="10" destOrd="0" presId="urn:microsoft.com/office/officeart/2005/8/layout/vProcess5"/>
    <dgm:cxn modelId="{5B4C6B8F-53F1-4CE9-9A91-52C57D339559}" type="presParOf" srcId="{199ADF8C-E156-4A35-BB72-DE529040021E}" destId="{D4F25183-4E4C-40D7-A961-488CED6851F5}" srcOrd="11" destOrd="0" presId="urn:microsoft.com/office/officeart/2005/8/layout/vProcess5"/>
  </dgm:cxnLst>
  <dgm:bg/>
  <dgm:whole>
    <a:ln>
      <a:solidFill>
        <a:srgbClr val="FFE1FF"/>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6CC90-51F5-4F06-ACAE-9CBFFC76D7A2}">
      <dsp:nvSpPr>
        <dsp:cNvPr id="0" name=""/>
        <dsp:cNvSpPr/>
      </dsp:nvSpPr>
      <dsp:spPr>
        <a:xfrm>
          <a:off x="0" y="0"/>
          <a:ext cx="4876800" cy="894080"/>
        </a:xfrm>
        <a:prstGeom prst="roundRect">
          <a:avLst>
            <a:gd name="adj" fmla="val 10000"/>
          </a:avLst>
        </a:prstGeom>
        <a:solidFill>
          <a:srgbClr val="669900"/>
        </a:solidFill>
        <a:ln w="25400" cap="flat" cmpd="sng" algn="ctr">
          <a:solidFill>
            <a:srgbClr val="FFE1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Refer to form instructions on back of CRF</a:t>
          </a:r>
          <a:endParaRPr lang="en-US" sz="1700" kern="1200" dirty="0"/>
        </a:p>
      </dsp:txBody>
      <dsp:txXfrm>
        <a:off x="26187" y="26187"/>
        <a:ext cx="3836467" cy="841706"/>
      </dsp:txXfrm>
    </dsp:sp>
    <dsp:sp modelId="{0F8295CA-55A4-46EC-A392-122B76478A10}">
      <dsp:nvSpPr>
        <dsp:cNvPr id="0" name=""/>
        <dsp:cNvSpPr/>
      </dsp:nvSpPr>
      <dsp:spPr>
        <a:xfrm>
          <a:off x="408432" y="1056640"/>
          <a:ext cx="4876800" cy="89408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Refer to SSP Section  11 (Data Collection) and Data Communiqués</a:t>
          </a:r>
          <a:endParaRPr lang="en-US" sz="1700" kern="1200" dirty="0"/>
        </a:p>
      </dsp:txBody>
      <dsp:txXfrm>
        <a:off x="434619" y="1082827"/>
        <a:ext cx="3834841" cy="841706"/>
      </dsp:txXfrm>
    </dsp:sp>
    <dsp:sp modelId="{5F958271-9957-4D5B-9C3C-590457EC07A4}">
      <dsp:nvSpPr>
        <dsp:cNvPr id="0" name=""/>
        <dsp:cNvSpPr/>
      </dsp:nvSpPr>
      <dsp:spPr>
        <a:xfrm>
          <a:off x="810768" y="2113280"/>
          <a:ext cx="4876800" cy="894080"/>
        </a:xfrm>
        <a:prstGeom prst="roundRect">
          <a:avLst>
            <a:gd name="adj" fmla="val 10000"/>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Ask site colleagues </a:t>
          </a:r>
          <a:endParaRPr lang="en-US" sz="1700" kern="1200" dirty="0"/>
        </a:p>
      </dsp:txBody>
      <dsp:txXfrm>
        <a:off x="836955" y="2139467"/>
        <a:ext cx="3840937" cy="841706"/>
      </dsp:txXfrm>
    </dsp:sp>
    <dsp:sp modelId="{9077F8F3-3E31-4359-AA6F-91B4DBE0871C}">
      <dsp:nvSpPr>
        <dsp:cNvPr id="0" name=""/>
        <dsp:cNvSpPr/>
      </dsp:nvSpPr>
      <dsp:spPr>
        <a:xfrm>
          <a:off x="1219200" y="3169919"/>
          <a:ext cx="4876800" cy="89408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Ask SCHARP (Email Melissa and Jenn: </a:t>
          </a:r>
          <a:r>
            <a:rPr lang="en-US" sz="1700" kern="1200" dirty="0" smtClean="0">
              <a:hlinkClick xmlns:r="http://schemas.openxmlformats.org/officeDocument/2006/relationships" r:id="rId1"/>
            </a:rPr>
            <a:t>mapeda@scharp.org</a:t>
          </a:r>
          <a:r>
            <a:rPr lang="en-US" sz="1700" kern="1200" dirty="0" smtClean="0"/>
            <a:t> and </a:t>
          </a:r>
          <a:r>
            <a:rPr lang="en-US" sz="1700" kern="1200" dirty="0" smtClean="0">
              <a:hlinkClick xmlns:r="http://schemas.openxmlformats.org/officeDocument/2006/relationships" r:id="rId2"/>
            </a:rPr>
            <a:t>jens@scharp.org</a:t>
          </a:r>
          <a:r>
            <a:rPr lang="en-US" sz="1700" kern="1200" dirty="0" smtClean="0"/>
            <a:t>) </a:t>
          </a:r>
          <a:endParaRPr lang="en-US" sz="1700" kern="1200" dirty="0"/>
        </a:p>
      </dsp:txBody>
      <dsp:txXfrm>
        <a:off x="1245387" y="3196106"/>
        <a:ext cx="3834841" cy="841706"/>
      </dsp:txXfrm>
    </dsp:sp>
    <dsp:sp modelId="{DF50C162-DD47-489B-8D2B-4113B70F0745}">
      <dsp:nvSpPr>
        <dsp:cNvPr id="0" name=""/>
        <dsp:cNvSpPr/>
      </dsp:nvSpPr>
      <dsp:spPr>
        <a:xfrm>
          <a:off x="4295647" y="684783"/>
          <a:ext cx="581152" cy="581152"/>
        </a:xfrm>
        <a:prstGeom prst="downArrow">
          <a:avLst>
            <a:gd name="adj1" fmla="val 55000"/>
            <a:gd name="adj2" fmla="val 45000"/>
          </a:avLst>
        </a:prstGeom>
        <a:solidFill>
          <a:srgbClr val="FFE1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4426406" y="684783"/>
        <a:ext cx="319634" cy="437317"/>
      </dsp:txXfrm>
    </dsp:sp>
    <dsp:sp modelId="{005FFC3F-4768-4AA2-94AD-A776C08072FB}">
      <dsp:nvSpPr>
        <dsp:cNvPr id="0" name=""/>
        <dsp:cNvSpPr/>
      </dsp:nvSpPr>
      <dsp:spPr>
        <a:xfrm>
          <a:off x="4704080" y="1741423"/>
          <a:ext cx="581152" cy="581152"/>
        </a:xfrm>
        <a:prstGeom prst="downArrow">
          <a:avLst>
            <a:gd name="adj1" fmla="val 55000"/>
            <a:gd name="adj2" fmla="val 45000"/>
          </a:avLst>
        </a:prstGeom>
        <a:solidFill>
          <a:srgbClr val="FFE1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4834839" y="1741423"/>
        <a:ext cx="319634" cy="437317"/>
      </dsp:txXfrm>
    </dsp:sp>
    <dsp:sp modelId="{C46A1A6D-D948-4F0F-B342-E7BD238AAB7D}">
      <dsp:nvSpPr>
        <dsp:cNvPr id="0" name=""/>
        <dsp:cNvSpPr/>
      </dsp:nvSpPr>
      <dsp:spPr>
        <a:xfrm>
          <a:off x="5106415" y="2798064"/>
          <a:ext cx="581152" cy="581152"/>
        </a:xfrm>
        <a:prstGeom prst="downArrow">
          <a:avLst>
            <a:gd name="adj1" fmla="val 55000"/>
            <a:gd name="adj2" fmla="val 45000"/>
          </a:avLst>
        </a:prstGeom>
        <a:solidFill>
          <a:srgbClr val="FFE1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237174" y="2798064"/>
        <a:ext cx="319634" cy="43731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71136" y="0"/>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30627"/>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71136" y="8830627"/>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82"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1136" y="0"/>
            <a:ext cx="3037682" cy="464184"/>
          </a:xfrm>
          <a:prstGeom prst="rect">
            <a:avLst/>
          </a:prstGeom>
        </p:spPr>
        <p:txBody>
          <a:bodyPr vert="horz" lIns="91440" tIns="45720" rIns="91440" bIns="45720" rtlCol="0"/>
          <a:lstStyle>
            <a:lvl1pPr algn="r">
              <a:defRPr sz="1200"/>
            </a:lvl1pPr>
          </a:lstStyle>
          <a:p>
            <a:fld id="{B952C7B8-868C-48F0-ACF3-0F448B8F976C}" type="datetimeFigureOut">
              <a:rPr lang="en-US" smtClean="0"/>
              <a:pPr/>
              <a:t>1/27/2016</a:t>
            </a:fld>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883" y="4416109"/>
            <a:ext cx="5608636" cy="418242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7682" cy="46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1136" y="8830627"/>
            <a:ext cx="3037682" cy="464184"/>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a:t>
            </a:fld>
            <a:endParaRPr lang="en-US"/>
          </a:p>
        </p:txBody>
      </p:sp>
    </p:spTree>
    <p:extLst>
      <p:ext uri="{BB962C8B-B14F-4D97-AF65-F5344CB8AC3E}">
        <p14:creationId xmlns:p14="http://schemas.microsoft.com/office/powerpoint/2010/main" val="2926915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QCs due to illegibility are due to numbers not being clear, but there have been a few QCs where the handwritten responses or which box was checked was not clear and resulted in QCs. Here are some examples. </a:t>
            </a:r>
          </a:p>
          <a:p>
            <a:r>
              <a:rPr lang="en-US" baseline="0" dirty="0" smtClean="0"/>
              <a:t>(Increase</a:t>
            </a:r>
          </a:p>
          <a:p>
            <a:r>
              <a:rPr lang="en-US" baseline="0" dirty="0" smtClean="0"/>
              <a:t>Continuing or resolved?</a:t>
            </a:r>
          </a:p>
          <a:p>
            <a:r>
              <a:rPr lang="en-US" baseline="0" dirty="0" smtClean="0"/>
              <a:t>shipping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10</a:t>
            </a:fld>
            <a:endParaRPr lang="en-US"/>
          </a:p>
        </p:txBody>
      </p:sp>
    </p:spTree>
    <p:extLst>
      <p:ext uri="{BB962C8B-B14F-4D97-AF65-F5344CB8AC3E}">
        <p14:creationId xmlns:p14="http://schemas.microsoft.com/office/powerpoint/2010/main" val="281486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a:t>
            </a:r>
            <a:r>
              <a:rPr lang="en-US" baseline="0" dirty="0" smtClean="0"/>
              <a:t> </a:t>
            </a:r>
            <a:r>
              <a:rPr lang="en-US" baseline="0" dirty="0" smtClean="0"/>
              <a:t>Exam CRF.</a:t>
            </a:r>
          </a:p>
          <a:p>
            <a:endParaRPr lang="en-US" baseline="0" dirty="0" smtClean="0"/>
          </a:p>
          <a:p>
            <a:r>
              <a:rPr lang="en-US" baseline="0" dirty="0" smtClean="0"/>
              <a:t>In this case, some items may have been omitted when doing the actual targeted physical exam per protocol, but this still needs to be documented as not done.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11</a:t>
            </a:fld>
            <a:endParaRPr lang="en-US"/>
          </a:p>
        </p:txBody>
      </p:sp>
    </p:spTree>
    <p:extLst>
      <p:ext uri="{BB962C8B-B14F-4D97-AF65-F5344CB8AC3E}">
        <p14:creationId xmlns:p14="http://schemas.microsoft.com/office/powerpoint/2010/main" val="2225364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 </a:t>
            </a:r>
            <a:r>
              <a:rPr lang="en-US" baseline="0" dirty="0" smtClean="0"/>
              <a:t>image is from the STI Test results CRF. </a:t>
            </a:r>
            <a:r>
              <a:rPr lang="en-US" dirty="0" smtClean="0"/>
              <a:t>Here test type is marked but a result is not marked. Just a reminder, </a:t>
            </a:r>
            <a:r>
              <a:rPr lang="en-US" baseline="0" dirty="0" smtClean="0"/>
              <a:t>for lab CRFs, wait until all results are received and transcribed onto CRF before faxing CRF to SCHARP. </a:t>
            </a:r>
          </a:p>
          <a:p>
            <a:endParaRPr lang="en-US" baseline="0" dirty="0" smtClean="0"/>
          </a:p>
          <a:p>
            <a:r>
              <a:rPr lang="en-US" baseline="0" dirty="0" smtClean="0"/>
              <a:t>The bottom images are from the Con Meds </a:t>
            </a:r>
            <a:r>
              <a:rPr lang="en-US" baseline="0" dirty="0" smtClean="0"/>
              <a:t>CRF</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12</a:t>
            </a:fld>
            <a:endParaRPr lang="en-US"/>
          </a:p>
        </p:txBody>
      </p:sp>
    </p:spTree>
    <p:extLst>
      <p:ext uri="{BB962C8B-B14F-4D97-AF65-F5344CB8AC3E}">
        <p14:creationId xmlns:p14="http://schemas.microsoft.com/office/powerpoint/2010/main" val="3507589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example from the Physical Exam</a:t>
            </a:r>
            <a:r>
              <a:rPr lang="en-US" baseline="0" dirty="0" smtClean="0"/>
              <a:t> CRF - </a:t>
            </a:r>
            <a:r>
              <a:rPr lang="en-US" dirty="0" smtClean="0"/>
              <a:t>Here we expect a response in the Notes column since abnormal was marked</a:t>
            </a:r>
            <a:r>
              <a:rPr lang="en-US" baseline="0" dirty="0" smtClean="0"/>
              <a:t> as indicated on the back of the form instructions. </a:t>
            </a:r>
            <a:endParaRPr lang="en-US" dirty="0" smtClean="0"/>
          </a:p>
          <a:p>
            <a:endParaRPr lang="en-US" dirty="0" smtClean="0"/>
          </a:p>
          <a:p>
            <a:r>
              <a:rPr lang="en-US" dirty="0" smtClean="0"/>
              <a:t>Bottom example</a:t>
            </a:r>
            <a:r>
              <a:rPr lang="en-US" baseline="0" dirty="0" smtClean="0"/>
              <a:t> is from </a:t>
            </a:r>
            <a:r>
              <a:rPr lang="en-US" dirty="0" smtClean="0"/>
              <a:t>Vaginal</a:t>
            </a:r>
            <a:r>
              <a:rPr lang="en-US" baseline="0" dirty="0" smtClean="0"/>
              <a:t> Ring Storage CRF – even if only 1 ring was stored, still need responses for item’s 2 and 3.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13</a:t>
            </a:fld>
            <a:endParaRPr lang="en-US"/>
          </a:p>
        </p:txBody>
      </p:sp>
    </p:spTree>
    <p:extLst>
      <p:ext uri="{BB962C8B-B14F-4D97-AF65-F5344CB8AC3E}">
        <p14:creationId xmlns:p14="http://schemas.microsoft.com/office/powerpoint/2010/main" val="4020688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is from</a:t>
            </a:r>
            <a:r>
              <a:rPr lang="en-US" baseline="0" dirty="0" smtClean="0"/>
              <a:t> the </a:t>
            </a:r>
            <a:r>
              <a:rPr lang="en-US" dirty="0" smtClean="0"/>
              <a:t>Vaginal Practices</a:t>
            </a:r>
            <a:r>
              <a:rPr lang="en-US" baseline="0" dirty="0" smtClean="0"/>
              <a:t> CRF.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14</a:t>
            </a:fld>
            <a:endParaRPr lang="en-US"/>
          </a:p>
        </p:txBody>
      </p:sp>
    </p:spTree>
    <p:extLst>
      <p:ext uri="{BB962C8B-B14F-4D97-AF65-F5344CB8AC3E}">
        <p14:creationId xmlns:p14="http://schemas.microsoft.com/office/powerpoint/2010/main" val="2459592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very common QC I have seen is now that corrections/updates hav</a:t>
            </a:r>
            <a:r>
              <a:rPr lang="en-US" baseline="0" dirty="0" smtClean="0"/>
              <a:t>e been made to the CRFs after they have been refaxed, often the initials and date are missing. </a:t>
            </a:r>
          </a:p>
          <a:p>
            <a:endParaRPr lang="en-US" dirty="0" smtClean="0"/>
          </a:p>
          <a:p>
            <a:r>
              <a:rPr lang="en-US" dirty="0" smtClean="0"/>
              <a:t>Originally</a:t>
            </a:r>
            <a:r>
              <a:rPr lang="en-US" baseline="0" dirty="0" smtClean="0"/>
              <a:t> this form was faxed in with no responses on items 1 and 2.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15</a:t>
            </a:fld>
            <a:endParaRPr lang="en-US"/>
          </a:p>
        </p:txBody>
      </p:sp>
    </p:spTree>
    <p:extLst>
      <p:ext uri="{BB962C8B-B14F-4D97-AF65-F5344CB8AC3E}">
        <p14:creationId xmlns:p14="http://schemas.microsoft.com/office/powerpoint/2010/main" val="3169692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Remember to initial and date the additions of item 1 and 2 as seen in this slide. </a:t>
            </a:r>
            <a:endParaRPr lang="en-US" dirty="0" smtClean="0"/>
          </a:p>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16</a:t>
            </a:fld>
            <a:endParaRPr lang="en-US"/>
          </a:p>
        </p:txBody>
      </p:sp>
    </p:spTree>
    <p:extLst>
      <p:ext uri="{BB962C8B-B14F-4D97-AF65-F5344CB8AC3E}">
        <p14:creationId xmlns:p14="http://schemas.microsoft.com/office/powerpoint/2010/main" val="2507324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your site’s process for updating forms once a </a:t>
            </a:r>
            <a:r>
              <a:rPr lang="en-US" dirty="0" err="1" smtClean="0"/>
              <a:t>ppt</a:t>
            </a:r>
            <a:r>
              <a:rPr lang="en-US" dirty="0" smtClean="0"/>
              <a:t> has terminated from the study?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17</a:t>
            </a:fld>
            <a:endParaRPr lang="en-US"/>
          </a:p>
        </p:txBody>
      </p:sp>
    </p:spTree>
    <p:extLst>
      <p:ext uri="{BB962C8B-B14F-4D97-AF65-F5344CB8AC3E}">
        <p14:creationId xmlns:p14="http://schemas.microsoft.com/office/powerpoint/2010/main" val="3699861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18</a:t>
            </a:fld>
            <a:endParaRPr lang="en-US"/>
          </a:p>
        </p:txBody>
      </p:sp>
    </p:spTree>
    <p:extLst>
      <p:ext uri="{BB962C8B-B14F-4D97-AF65-F5344CB8AC3E}">
        <p14:creationId xmlns:p14="http://schemas.microsoft.com/office/powerpoint/2010/main" val="4236103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test type has been missing a response.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19</a:t>
            </a:fld>
            <a:endParaRPr lang="en-US"/>
          </a:p>
        </p:txBody>
      </p:sp>
    </p:spTree>
    <p:extLst>
      <p:ext uri="{BB962C8B-B14F-4D97-AF65-F5344CB8AC3E}">
        <p14:creationId xmlns:p14="http://schemas.microsoft.com/office/powerpoint/2010/main" val="298204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a:t>
            </a:fld>
            <a:endParaRPr lang="en-US"/>
          </a:p>
        </p:txBody>
      </p:sp>
    </p:spTree>
    <p:extLst>
      <p:ext uri="{BB962C8B-B14F-4D97-AF65-F5344CB8AC3E}">
        <p14:creationId xmlns:p14="http://schemas.microsoft.com/office/powerpoint/2010/main" val="525711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20</a:t>
            </a:fld>
            <a:endParaRPr lang="en-US"/>
          </a:p>
        </p:txBody>
      </p:sp>
    </p:spTree>
    <p:extLst>
      <p:ext uri="{BB962C8B-B14F-4D97-AF65-F5344CB8AC3E}">
        <p14:creationId xmlns:p14="http://schemas.microsoft.com/office/powerpoint/2010/main" val="8943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form has been a common form to have QCs.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21</a:t>
            </a:fld>
            <a:endParaRPr lang="en-US"/>
          </a:p>
        </p:txBody>
      </p:sp>
    </p:spTree>
    <p:extLst>
      <p:ext uri="{BB962C8B-B14F-4D97-AF65-F5344CB8AC3E}">
        <p14:creationId xmlns:p14="http://schemas.microsoft.com/office/powerpoint/2010/main" val="2265163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22</a:t>
            </a:fld>
            <a:endParaRPr lang="en-US"/>
          </a:p>
        </p:txBody>
      </p:sp>
    </p:spTree>
    <p:extLst>
      <p:ext uri="{BB962C8B-B14F-4D97-AF65-F5344CB8AC3E}">
        <p14:creationId xmlns:p14="http://schemas.microsoft.com/office/powerpoint/2010/main" val="1700835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23</a:t>
            </a:fld>
            <a:endParaRPr lang="en-US"/>
          </a:p>
        </p:txBody>
      </p:sp>
    </p:spTree>
    <p:extLst>
      <p:ext uri="{BB962C8B-B14F-4D97-AF65-F5344CB8AC3E}">
        <p14:creationId xmlns:p14="http://schemas.microsoft.com/office/powerpoint/2010/main" val="2514225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Tips</a:t>
            </a:r>
            <a:r>
              <a:rPr lang="en-US" baseline="0" dirty="0" smtClean="0"/>
              <a:t> to use in general, and when doing internal QC review prior to faxing CRFs to SCHARP for first time.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24</a:t>
            </a:fld>
            <a:endParaRPr lang="en-US"/>
          </a:p>
        </p:txBody>
      </p:sp>
    </p:spTree>
    <p:extLst>
      <p:ext uri="{BB962C8B-B14F-4D97-AF65-F5344CB8AC3E}">
        <p14:creationId xmlns:p14="http://schemas.microsoft.com/office/powerpoint/2010/main" val="930470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25</a:t>
            </a:fld>
            <a:endParaRPr lang="en-US"/>
          </a:p>
        </p:txBody>
      </p:sp>
    </p:spTree>
    <p:extLst>
      <p:ext uri="{BB962C8B-B14F-4D97-AF65-F5344CB8AC3E}">
        <p14:creationId xmlns:p14="http://schemas.microsoft.com/office/powerpoint/2010/main" val="3124362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26</a:t>
            </a:fld>
            <a:endParaRPr lang="en-US"/>
          </a:p>
        </p:txBody>
      </p:sp>
    </p:spTree>
    <p:extLst>
      <p:ext uri="{BB962C8B-B14F-4D97-AF65-F5344CB8AC3E}">
        <p14:creationId xmlns:p14="http://schemas.microsoft.com/office/powerpoint/2010/main" val="38251921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27</a:t>
            </a:fld>
            <a:endParaRPr lang="en-US"/>
          </a:p>
        </p:txBody>
      </p:sp>
    </p:spTree>
    <p:extLst>
      <p:ext uri="{BB962C8B-B14F-4D97-AF65-F5344CB8AC3E}">
        <p14:creationId xmlns:p14="http://schemas.microsoft.com/office/powerpoint/2010/main" val="3501561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28</a:t>
            </a:fld>
            <a:endParaRPr lang="en-US"/>
          </a:p>
        </p:txBody>
      </p:sp>
    </p:spTree>
    <p:extLst>
      <p:ext uri="{BB962C8B-B14F-4D97-AF65-F5344CB8AC3E}">
        <p14:creationId xmlns:p14="http://schemas.microsoft.com/office/powerpoint/2010/main" val="8168000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29</a:t>
            </a:fld>
            <a:endParaRPr lang="en-US"/>
          </a:p>
        </p:txBody>
      </p:sp>
    </p:spTree>
    <p:extLst>
      <p:ext uri="{BB962C8B-B14F-4D97-AF65-F5344CB8AC3E}">
        <p14:creationId xmlns:p14="http://schemas.microsoft.com/office/powerpoint/2010/main" val="1966802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3</a:t>
            </a:fld>
            <a:endParaRPr lang="en-US"/>
          </a:p>
        </p:txBody>
      </p:sp>
    </p:spTree>
    <p:extLst>
      <p:ext uri="{BB962C8B-B14F-4D97-AF65-F5344CB8AC3E}">
        <p14:creationId xmlns:p14="http://schemas.microsoft.com/office/powerpoint/2010/main" val="40949520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your site using this?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30</a:t>
            </a:fld>
            <a:endParaRPr lang="en-US"/>
          </a:p>
        </p:txBody>
      </p:sp>
    </p:spTree>
    <p:extLst>
      <p:ext uri="{BB962C8B-B14F-4D97-AF65-F5344CB8AC3E}">
        <p14:creationId xmlns:p14="http://schemas.microsoft.com/office/powerpoint/2010/main" val="4212865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31</a:t>
            </a:fld>
            <a:endParaRPr lang="en-US"/>
          </a:p>
        </p:txBody>
      </p:sp>
    </p:spTree>
    <p:extLst>
      <p:ext uri="{BB962C8B-B14F-4D97-AF65-F5344CB8AC3E}">
        <p14:creationId xmlns:p14="http://schemas.microsoft.com/office/powerpoint/2010/main" val="2362740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4</a:t>
            </a:fld>
            <a:endParaRPr lang="en-US"/>
          </a:p>
        </p:txBody>
      </p:sp>
    </p:spTree>
    <p:extLst>
      <p:ext uri="{BB962C8B-B14F-4D97-AF65-F5344CB8AC3E}">
        <p14:creationId xmlns:p14="http://schemas.microsoft.com/office/powerpoint/2010/main" val="15761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Item </a:t>
            </a:r>
            <a:r>
              <a:rPr lang="en-US" dirty="0" smtClean="0"/>
              <a:t>6 from Vaginal</a:t>
            </a:r>
            <a:r>
              <a:rPr lang="en-US" baseline="0" dirty="0" smtClean="0"/>
              <a:t> Practices – here, since ‘yes’ is marked, this should be the end of the form and no additional responses should be marked but item 6a is marked. </a:t>
            </a:r>
          </a:p>
          <a:p>
            <a:r>
              <a:rPr lang="en-US" baseline="0" dirty="0" smtClean="0"/>
              <a:t>Item 1 and 2 from Ring Adherence – here item 1 is marked no and this should be the end of the form, yet there is a response for item 2.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1390339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dirty="0" smtClean="0"/>
              <a:t>interim</a:t>
            </a:r>
            <a:r>
              <a:rPr lang="en-US" baseline="0" dirty="0" smtClean="0"/>
              <a:t> visit, should not have responses to items 2 and 3 per the skip pattern. If interim visit, 1b should indicate which forms to expect and prompt after says to go to statement above item 4.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211916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has been another common</a:t>
            </a:r>
            <a:r>
              <a:rPr lang="en-US" baseline="0" dirty="0" smtClean="0"/>
              <a:t> QC. Per the form instructions, this should only be filled out at Visit 11.0 (24-week final clinic visit) or early termination visit. This has often been filled out for visits other than Visit 11 or early term visit. </a:t>
            </a:r>
          </a:p>
          <a:p>
            <a:r>
              <a:rPr lang="en-US" baseline="0" dirty="0" smtClean="0"/>
              <a:t>If it is 24 week visit or early termination visit, Yes or no response should be marked for those who were randomized to complete IDI. Not required should be marked for those who were not randomized.</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84709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reminder that how to fill out numbers is in the SSP Section 11.2.3.</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1240441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Write the number(s) as large as possible while staying within the boundaries of the </a:t>
            </a:r>
          </a:p>
          <a:p>
            <a:r>
              <a:rPr lang="en-US" sz="1200" kern="1200" dirty="0" smtClean="0">
                <a:solidFill>
                  <a:schemeClr val="tx1"/>
                </a:solidFill>
                <a:effectLst/>
                <a:latin typeface="+mn-lt"/>
                <a:ea typeface="+mn-ea"/>
                <a:cs typeface="+mn-cs"/>
              </a:rPr>
              <a:t>box; try not to stray outside the boundaries of the box. </a:t>
            </a:r>
          </a:p>
          <a:p>
            <a:r>
              <a:rPr lang="en-US" dirty="0" smtClean="0"/>
              <a:t>The simpler, the better – no loops</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9</a:t>
            </a:fld>
            <a:endParaRPr lang="en-US"/>
          </a:p>
        </p:txBody>
      </p:sp>
    </p:spTree>
    <p:extLst>
      <p:ext uri="{BB962C8B-B14F-4D97-AF65-F5344CB8AC3E}">
        <p14:creationId xmlns:p14="http://schemas.microsoft.com/office/powerpoint/2010/main" val="405146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smtClean="0"/>
              <a:t>Click to edit Master title style</a:t>
            </a:r>
            <a:endParaRPr lang="en-US" dirty="0"/>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7884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474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6129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75359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331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2159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39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930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319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33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328617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82182069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95592052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34.pn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mailto:mapeda@scharp.org"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5" Type="http://schemas.openxmlformats.org/officeDocument/2006/relationships/image" Target="../media/image39.jpeg"/><Relationship Id="rId4" Type="http://schemas.openxmlformats.org/officeDocument/2006/relationships/image" Target="../media/image3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40080" y="1737360"/>
            <a:ext cx="8001000" cy="1754326"/>
          </a:xfrm>
        </p:spPr>
        <p:txBody>
          <a:bodyPr wrap="square" anchor="t" anchorCtr="1">
            <a:spAutoFit/>
          </a:bodyPr>
          <a:lstStyle/>
          <a:p>
            <a:r>
              <a:rPr lang="en-US" altLang="en-US" sz="5400" b="1" dirty="0" smtClean="0"/>
              <a:t>MTN-023/IPM 030 Common QCs</a:t>
            </a:r>
            <a:endParaRPr lang="en-US" sz="5400" b="1" dirty="0"/>
          </a:p>
        </p:txBody>
      </p:sp>
      <p:sp>
        <p:nvSpPr>
          <p:cNvPr id="4" name="Subtitle 1"/>
          <p:cNvSpPr>
            <a:spLocks noGrp="1"/>
          </p:cNvSpPr>
          <p:nvPr>
            <p:ph type="subTitle" idx="1"/>
          </p:nvPr>
        </p:nvSpPr>
        <p:spPr>
          <a:xfrm>
            <a:off x="847725" y="4284663"/>
            <a:ext cx="7607300" cy="1175706"/>
          </a:xfrm>
        </p:spPr>
        <p:txBody>
          <a:bodyPr>
            <a:spAutoFit/>
          </a:bodyPr>
          <a:lstStyle/>
          <a:p>
            <a:r>
              <a:rPr lang="en-US" altLang="en-US" dirty="0" smtClean="0">
                <a:solidFill>
                  <a:schemeClr val="tx1"/>
                </a:solidFill>
              </a:rPr>
              <a:t>30 April 2015</a:t>
            </a:r>
          </a:p>
          <a:p>
            <a:r>
              <a:rPr lang="en-US" altLang="en-US" dirty="0" smtClean="0">
                <a:solidFill>
                  <a:schemeClr val="tx1"/>
                </a:solidFill>
              </a:rPr>
              <a:t>Updated 29 December 2015</a:t>
            </a:r>
            <a:endParaRPr lang="en-US" altLang="en-US" dirty="0">
              <a:solidFill>
                <a:schemeClr val="tx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00" y="155703"/>
            <a:ext cx="4068423" cy="1403606"/>
          </a:xfrm>
          <a:prstGeom prst="rect">
            <a:avLst/>
          </a:prstGeom>
        </p:spPr>
      </p:pic>
    </p:spTree>
    <p:extLst>
      <p:ext uri="{BB962C8B-B14F-4D97-AF65-F5344CB8AC3E}">
        <p14:creationId xmlns:p14="http://schemas.microsoft.com/office/powerpoint/2010/main" val="2689978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Illegible handwriting</a:t>
            </a:r>
            <a:endParaRPr lang="en-US" dirty="0"/>
          </a:p>
        </p:txBody>
      </p:sp>
      <p:pic>
        <p:nvPicPr>
          <p:cNvPr id="7172"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85800" y="3200400"/>
            <a:ext cx="379095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8279" y="3657600"/>
            <a:ext cx="331470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029" y="5791200"/>
            <a:ext cx="39052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1752600"/>
            <a:ext cx="7543800" cy="1219200"/>
          </a:xfrm>
          <a:prstGeom prst="rect">
            <a:avLst/>
          </a:prstGeom>
          <a:solidFill>
            <a:srgbClr val="92D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Not just numbers – some QCs were placed due to illegible handwritten responses or which checkbox was supposed to be marked was not clear.</a:t>
            </a:r>
            <a:endParaRPr lang="en-US" dirty="0"/>
          </a:p>
        </p:txBody>
      </p:sp>
    </p:spTree>
    <p:extLst>
      <p:ext uri="{BB962C8B-B14F-4D97-AF65-F5344CB8AC3E}">
        <p14:creationId xmlns:p14="http://schemas.microsoft.com/office/powerpoint/2010/main" val="384929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Completion </a:t>
            </a:r>
            <a:endParaRPr lang="en-US" dirty="0"/>
          </a:p>
        </p:txBody>
      </p:sp>
      <p:sp>
        <p:nvSpPr>
          <p:cNvPr id="3" name="Content Placeholder 2"/>
          <p:cNvSpPr>
            <a:spLocks noGrp="1"/>
          </p:cNvSpPr>
          <p:nvPr>
            <p:ph idx="1"/>
          </p:nvPr>
        </p:nvSpPr>
        <p:spPr/>
        <p:txBody>
          <a:bodyPr/>
          <a:lstStyle/>
          <a:p>
            <a:r>
              <a:rPr lang="en-US" sz="2800" dirty="0"/>
              <a:t>Be sure to answer all required </a:t>
            </a:r>
            <a:r>
              <a:rPr lang="en-US" sz="2800" dirty="0" smtClean="0"/>
              <a:t>questions/items </a:t>
            </a:r>
            <a:r>
              <a:rPr lang="en-US" sz="2800" dirty="0"/>
              <a:t>for any given CRF before faxing in forms. </a:t>
            </a:r>
            <a:endParaRPr lang="en-US" sz="2800" dirty="0" smtClean="0"/>
          </a:p>
          <a:p>
            <a:pPr marL="0" indent="0">
              <a:buNone/>
            </a:pPr>
            <a:endParaRPr lang="en-US" sz="2800" dirty="0"/>
          </a:p>
          <a:p>
            <a:pPr marL="0" indent="0">
              <a:buNone/>
            </a:pPr>
            <a:endParaRPr lang="en-US"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743200"/>
            <a:ext cx="5934075"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6"/>
          <p:cNvSpPr txBox="1">
            <a:spLocks/>
          </p:cNvSpPr>
          <p:nvPr/>
        </p:nvSpPr>
        <p:spPr>
          <a:xfrm>
            <a:off x="6444343" y="3777343"/>
            <a:ext cx="2667000" cy="2111347"/>
          </a:xfrm>
          <a:prstGeom prst="rect">
            <a:avLst/>
          </a:prstGeom>
          <a:solidFill>
            <a:srgbClr val="92D050">
              <a:alpha val="21000"/>
            </a:srgbClr>
          </a:solidFill>
        </p:spPr>
        <p:txBody>
          <a:bodyPr wrap="square" rtlCol="0">
            <a:sp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Clr>
                <a:schemeClr val="bg2"/>
              </a:buClr>
              <a:buFont typeface="Arial" charset="0"/>
              <a:buNone/>
            </a:pPr>
            <a:r>
              <a:rPr lang="en-US" sz="1600" dirty="0" smtClean="0">
                <a:solidFill>
                  <a:srgbClr val="740074"/>
                </a:solidFill>
                <a:latin typeface="Calibri" pitchFamily="34" charset="0"/>
              </a:rPr>
              <a:t>During QC review, make sure all items have a response or are marked “not (done/reported/collected)”. Items can only be left blank if explicitly stated in skip pattern. </a:t>
            </a:r>
          </a:p>
          <a:p>
            <a:pPr eaLnBrk="1" hangingPunct="1">
              <a:buClr>
                <a:schemeClr val="bg2"/>
              </a:buClr>
            </a:pPr>
            <a:endParaRPr lang="en-US" sz="800" dirty="0" smtClean="0">
              <a:latin typeface="Calibri" pitchFamily="34" charset="0"/>
            </a:endParaRPr>
          </a:p>
          <a:p>
            <a:pPr marL="0" indent="0" eaLnBrk="1" hangingPunct="1">
              <a:buClr>
                <a:schemeClr val="bg2"/>
              </a:buClr>
              <a:buFont typeface="Arial" charset="0"/>
              <a:buNone/>
            </a:pPr>
            <a:endParaRPr lang="en-US" sz="800" dirty="0">
              <a:latin typeface="Calibri" pitchFamily="34" charset="0"/>
            </a:endParaRPr>
          </a:p>
        </p:txBody>
      </p:sp>
      <p:sp>
        <p:nvSpPr>
          <p:cNvPr id="4" name="Oval 3"/>
          <p:cNvSpPr/>
          <p:nvPr/>
        </p:nvSpPr>
        <p:spPr>
          <a:xfrm>
            <a:off x="2133600" y="4343400"/>
            <a:ext cx="2057400" cy="2209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4267200" y="4953000"/>
            <a:ext cx="2177143" cy="3048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96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examples of incomplete form completion…</a:t>
            </a:r>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1828800"/>
            <a:ext cx="6543675"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124200"/>
            <a:ext cx="4943475"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4876800" y="2057400"/>
            <a:ext cx="1066800" cy="609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1000" y="5105400"/>
            <a:ext cx="1981200" cy="6477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15000" y="3462772"/>
            <a:ext cx="2799556" cy="1877437"/>
          </a:xfrm>
          <a:prstGeom prst="rect">
            <a:avLst/>
          </a:prstGeom>
          <a:solidFill>
            <a:srgbClr val="740074">
              <a:alpha val="21000"/>
            </a:srgbClr>
          </a:solidFill>
        </p:spPr>
        <p:txBody>
          <a:bodyPr wrap="square" rtlCol="0">
            <a:spAutoFit/>
          </a:bodyPr>
          <a:lstStyle/>
          <a:p>
            <a:pPr>
              <a:buClr>
                <a:schemeClr val="bg2"/>
              </a:buClr>
            </a:pPr>
            <a:r>
              <a:rPr lang="en-US" sz="2400" dirty="0" smtClean="0">
                <a:latin typeface="Calibri" pitchFamily="34" charset="0"/>
              </a:rPr>
              <a:t>Missing responses for items.</a:t>
            </a:r>
          </a:p>
          <a:p>
            <a:pPr>
              <a:buClr>
                <a:schemeClr val="bg2"/>
              </a:buClr>
            </a:pPr>
            <a:r>
              <a:rPr lang="en-US" sz="2400" dirty="0" smtClean="0">
                <a:latin typeface="Calibri" pitchFamily="34" charset="0"/>
              </a:rPr>
              <a:t> </a:t>
            </a:r>
          </a:p>
          <a:p>
            <a:pPr>
              <a:buClr>
                <a:schemeClr val="bg2"/>
              </a:buClr>
            </a:pPr>
            <a:r>
              <a:rPr lang="en-US" dirty="0" smtClean="0">
                <a:latin typeface="Calibri" pitchFamily="34" charset="0"/>
              </a:rPr>
              <a:t>Complete all fields for each medication recorded.</a:t>
            </a:r>
          </a:p>
          <a:p>
            <a:pPr>
              <a:buClr>
                <a:schemeClr val="bg2"/>
              </a:buClr>
            </a:pPr>
            <a:endParaRPr lang="en-US" sz="800" dirty="0" smtClean="0">
              <a:latin typeface="Calibri" pitchFamily="34" charset="0"/>
            </a:endParaRPr>
          </a:p>
        </p:txBody>
      </p:sp>
      <p:cxnSp>
        <p:nvCxnSpPr>
          <p:cNvPr id="7" name="Straight Arrow Connector 6"/>
          <p:cNvCxnSpPr/>
          <p:nvPr/>
        </p:nvCxnSpPr>
        <p:spPr>
          <a:xfrm flipH="1" flipV="1">
            <a:off x="5562600" y="2743200"/>
            <a:ext cx="8382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514600" y="4953000"/>
            <a:ext cx="3048000" cy="3048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9881" y="5765101"/>
            <a:ext cx="692467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Oval 12"/>
          <p:cNvSpPr/>
          <p:nvPr/>
        </p:nvSpPr>
        <p:spPr>
          <a:xfrm>
            <a:off x="3657600" y="6096000"/>
            <a:ext cx="4724400" cy="65017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6781800" y="5257800"/>
            <a:ext cx="0" cy="6858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079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Completion Continued </a:t>
            </a:r>
            <a:endParaRPr lang="en-US"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6867525"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30286"/>
            <a:ext cx="769620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1905000"/>
            <a:ext cx="2781300" cy="20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571" y="3962400"/>
            <a:ext cx="6677025"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a:stCxn id="9" idx="1"/>
          </p:cNvCxnSpPr>
          <p:nvPr/>
        </p:nvCxnSpPr>
        <p:spPr>
          <a:xfrm flipH="1" flipV="1">
            <a:off x="5943600" y="5357812"/>
            <a:ext cx="1524000" cy="523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flipH="1">
            <a:off x="6248400" y="5715000"/>
            <a:ext cx="1219200" cy="457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9" name="Rectangle 8"/>
          <p:cNvSpPr/>
          <p:nvPr/>
        </p:nvSpPr>
        <p:spPr>
          <a:xfrm>
            <a:off x="7467600" y="4572000"/>
            <a:ext cx="1524000" cy="1676400"/>
          </a:xfrm>
          <a:prstGeom prst="rect">
            <a:avLst/>
          </a:prstGeom>
          <a:solidFill>
            <a:srgbClr val="92D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Don’t forget items 2 and 3!</a:t>
            </a:r>
            <a:endParaRPr lang="en-US" dirty="0"/>
          </a:p>
        </p:txBody>
      </p:sp>
    </p:spTree>
    <p:extLst>
      <p:ext uri="{BB962C8B-B14F-4D97-AF65-F5344CB8AC3E}">
        <p14:creationId xmlns:p14="http://schemas.microsoft.com/office/powerpoint/2010/main" val="202550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Form Completion Continued</a:t>
            </a:r>
            <a:endParaRPr lang="en-US"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828800" y="4608739"/>
            <a:ext cx="549592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019800" y="5943600"/>
            <a:ext cx="1023258" cy="37011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2 5"/>
          <p:cNvSpPr/>
          <p:nvPr/>
        </p:nvSpPr>
        <p:spPr bwMode="auto">
          <a:xfrm>
            <a:off x="174172" y="1752600"/>
            <a:ext cx="5562600" cy="2725057"/>
          </a:xfrm>
          <a:prstGeom prst="borderCallout2">
            <a:avLst>
              <a:gd name="adj1" fmla="val 100753"/>
              <a:gd name="adj2" fmla="val 98147"/>
              <a:gd name="adj3" fmla="val 100797"/>
              <a:gd name="adj4" fmla="val 70116"/>
              <a:gd name="adj5" fmla="val 153985"/>
              <a:gd name="adj6" fmla="val 103845"/>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defRPr/>
            </a:pPr>
            <a:r>
              <a:rPr lang="en-US" sz="2000" dirty="0">
                <a:solidFill>
                  <a:srgbClr val="002060"/>
                </a:solidFill>
                <a:latin typeface="+mn-lt"/>
              </a:rPr>
              <a:t>For CRFs that serve as source documentation, it is important to review the completed form at the end of the participant interview to make sure all required items have a response. </a:t>
            </a:r>
            <a:endParaRPr lang="en-US" sz="2000" dirty="0" smtClean="0">
              <a:solidFill>
                <a:srgbClr val="002060"/>
              </a:solidFill>
              <a:latin typeface="+mn-lt"/>
            </a:endParaRPr>
          </a:p>
          <a:p>
            <a:pPr>
              <a:defRPr/>
            </a:pPr>
            <a:endParaRPr lang="en-US" sz="2000" dirty="0" smtClean="0">
              <a:solidFill>
                <a:srgbClr val="002060"/>
              </a:solidFill>
              <a:latin typeface="+mn-lt"/>
            </a:endParaRPr>
          </a:p>
          <a:p>
            <a:pPr>
              <a:defRPr/>
            </a:pPr>
            <a:r>
              <a:rPr lang="en-US" sz="2000" dirty="0" smtClean="0">
                <a:solidFill>
                  <a:srgbClr val="002060"/>
                </a:solidFill>
                <a:latin typeface="+mn-lt"/>
              </a:rPr>
              <a:t>Accidentally skipped items will need to be lined through, written as “missing”, and initialed/dated.</a:t>
            </a:r>
            <a:endParaRPr lang="en-US" sz="2000" dirty="0">
              <a:solidFill>
                <a:srgbClr val="002060"/>
              </a:solidFill>
              <a:latin typeface="+mn-lt"/>
            </a:endParaRPr>
          </a:p>
        </p:txBody>
      </p:sp>
    </p:spTree>
    <p:extLst>
      <p:ext uri="{BB962C8B-B14F-4D97-AF65-F5344CB8AC3E}">
        <p14:creationId xmlns:p14="http://schemas.microsoft.com/office/powerpoint/2010/main" val="16945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to Initial/Date ANY changes </a:t>
            </a:r>
            <a:endParaRPr lang="en-US" dirty="0"/>
          </a:p>
        </p:txBody>
      </p:sp>
      <p:sp>
        <p:nvSpPr>
          <p:cNvPr id="3" name="Content Placeholder 2"/>
          <p:cNvSpPr>
            <a:spLocks noGrp="1"/>
          </p:cNvSpPr>
          <p:nvPr>
            <p:ph idx="1"/>
          </p:nvPr>
        </p:nvSpPr>
        <p:spPr/>
        <p:txBody>
          <a:bodyPr/>
          <a:lstStyle/>
          <a:p>
            <a:r>
              <a:rPr lang="en-US" dirty="0"/>
              <a:t>Remember to initial and date ALL changes/ updated responses before re-faxing in any forms. </a:t>
            </a:r>
            <a:endParaRPr lang="en-US" dirty="0" smtClean="0"/>
          </a:p>
          <a:p>
            <a:pPr lvl="1"/>
            <a:r>
              <a:rPr lang="en-US" dirty="0" smtClean="0"/>
              <a:t>Includes corrections and additions to data </a:t>
            </a:r>
            <a:endParaRPr lang="en-US" dirty="0"/>
          </a:p>
          <a:p>
            <a:pPr marL="0" indent="0">
              <a:buNone/>
            </a:pPr>
            <a:endParaRPr lang="en-US" dirty="0"/>
          </a:p>
        </p:txBody>
      </p:sp>
      <p:pic>
        <p:nvPicPr>
          <p:cNvPr id="4" name="Picture 5" descr="C:\Users\mapeda\AppData\Local\Microsoft\Windows\Temporary Internet Files\Content.IE5\EE1LJHYO\remind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876800"/>
            <a:ext cx="1469136"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779405"/>
            <a:ext cx="5486400" cy="279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838200" y="3779405"/>
            <a:ext cx="5486400" cy="1397783"/>
          </a:xfrm>
          <a:prstGeom prst="ellipse">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08951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126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1905000"/>
            <a:ext cx="8363119"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a:off x="3352800" y="2286000"/>
            <a:ext cx="152400" cy="152400"/>
          </a:xfrm>
          <a:prstGeom prst="line">
            <a:avLst/>
          </a:prstGeom>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V="1">
            <a:off x="3352800" y="2286000"/>
            <a:ext cx="152400" cy="15240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flipV="1">
            <a:off x="3352800" y="3178629"/>
            <a:ext cx="228600" cy="9797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3352800" y="3178629"/>
            <a:ext cx="152400" cy="97971"/>
          </a:xfrm>
          <a:prstGeom prst="line">
            <a:avLst/>
          </a:prstGeom>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2819400" y="2438400"/>
            <a:ext cx="1905000" cy="369332"/>
          </a:xfrm>
          <a:prstGeom prst="rect">
            <a:avLst/>
          </a:prstGeom>
          <a:noFill/>
        </p:spPr>
        <p:txBody>
          <a:bodyPr wrap="square" rtlCol="0">
            <a:spAutoFit/>
          </a:bodyPr>
          <a:lstStyle/>
          <a:p>
            <a:r>
              <a:rPr lang="en-US" i="1" dirty="0" smtClean="0">
                <a:solidFill>
                  <a:srgbClr val="FF0000"/>
                </a:solidFill>
                <a:latin typeface="Script MT Bold" panose="03040602040607080904" pitchFamily="66" charset="0"/>
              </a:rPr>
              <a:t>MP 02/Oct/14</a:t>
            </a:r>
            <a:endParaRPr lang="en-US" i="1" dirty="0">
              <a:solidFill>
                <a:srgbClr val="FF0000"/>
              </a:solidFill>
              <a:latin typeface="Script MT Bold" panose="03040602040607080904" pitchFamily="66" charset="0"/>
            </a:endParaRPr>
          </a:p>
        </p:txBody>
      </p:sp>
      <p:sp>
        <p:nvSpPr>
          <p:cNvPr id="19" name="TextBox 18"/>
          <p:cNvSpPr txBox="1"/>
          <p:nvPr/>
        </p:nvSpPr>
        <p:spPr>
          <a:xfrm>
            <a:off x="2552700" y="3429000"/>
            <a:ext cx="1905000" cy="369332"/>
          </a:xfrm>
          <a:prstGeom prst="rect">
            <a:avLst/>
          </a:prstGeom>
          <a:noFill/>
        </p:spPr>
        <p:txBody>
          <a:bodyPr wrap="square" rtlCol="0">
            <a:spAutoFit/>
          </a:bodyPr>
          <a:lstStyle/>
          <a:p>
            <a:r>
              <a:rPr lang="en-US" i="1" dirty="0" smtClean="0">
                <a:solidFill>
                  <a:srgbClr val="FF0000"/>
                </a:solidFill>
                <a:latin typeface="Script MT Bold" panose="03040602040607080904" pitchFamily="66" charset="0"/>
              </a:rPr>
              <a:t>MP 02/Oct/14</a:t>
            </a:r>
            <a:endParaRPr lang="en-US" i="1" dirty="0">
              <a:solidFill>
                <a:srgbClr val="FF0000"/>
              </a:solidFill>
              <a:latin typeface="Script MT Bold" panose="03040602040607080904" pitchFamily="66" charset="0"/>
            </a:endParaRPr>
          </a:p>
        </p:txBody>
      </p:sp>
      <p:sp>
        <p:nvSpPr>
          <p:cNvPr id="3" name="Oval 2"/>
          <p:cNvSpPr/>
          <p:nvPr/>
        </p:nvSpPr>
        <p:spPr>
          <a:xfrm>
            <a:off x="2438400" y="1828800"/>
            <a:ext cx="2286000" cy="2286000"/>
          </a:xfrm>
          <a:prstGeom prst="ellipse">
            <a:avLst/>
          </a:prstGeom>
          <a:noFill/>
          <a:ln>
            <a:solidFill>
              <a:srgbClr val="7400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03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to update AE and CM at Termination </a:t>
            </a:r>
            <a:endParaRPr lang="en-US" dirty="0"/>
          </a:p>
        </p:txBody>
      </p:sp>
      <p:sp>
        <p:nvSpPr>
          <p:cNvPr id="3" name="Content Placeholder 2"/>
          <p:cNvSpPr>
            <a:spLocks noGrp="1"/>
          </p:cNvSpPr>
          <p:nvPr>
            <p:ph idx="1"/>
          </p:nvPr>
        </p:nvSpPr>
        <p:spPr/>
        <p:txBody>
          <a:bodyPr/>
          <a:lstStyle/>
          <a:p>
            <a:pPr lvl="1"/>
            <a:r>
              <a:rPr lang="en-US" dirty="0"/>
              <a:t>AE Outcome Status: Enter “Status/Outcome Date” </a:t>
            </a:r>
            <a:r>
              <a:rPr lang="en-US" dirty="0" smtClean="0"/>
              <a:t>OR </a:t>
            </a:r>
            <a:r>
              <a:rPr lang="en-US" dirty="0"/>
              <a:t>mark “Continuing at end of study participation” box </a:t>
            </a:r>
            <a:endParaRPr lang="en-US" dirty="0" smtClean="0"/>
          </a:p>
          <a:p>
            <a:pPr lvl="1"/>
            <a:endParaRPr lang="en-US" dirty="0"/>
          </a:p>
          <a:p>
            <a:pPr lvl="1"/>
            <a:endParaRPr lang="en-US" dirty="0" smtClean="0"/>
          </a:p>
          <a:p>
            <a:pPr marL="457200" lvl="1" indent="0">
              <a:buNone/>
            </a:pPr>
            <a:endParaRPr lang="en-US" dirty="0" smtClean="0"/>
          </a:p>
          <a:p>
            <a:pPr lvl="1"/>
            <a:r>
              <a:rPr lang="en-US" dirty="0"/>
              <a:t>Con Meds Log: Enter “Date Stopped” or mark “Continuing at end of study” box</a:t>
            </a:r>
          </a:p>
          <a:p>
            <a:pPr lvl="1"/>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638800"/>
            <a:ext cx="313372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971800"/>
            <a:ext cx="60102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4429125" y="2667000"/>
            <a:ext cx="2809875" cy="12954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362200" y="3962400"/>
            <a:ext cx="2438400" cy="609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9265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QCs on CRFs</a:t>
            </a:r>
            <a:endParaRPr lang="en-US" dirty="0"/>
          </a:p>
        </p:txBody>
      </p:sp>
      <p:sp>
        <p:nvSpPr>
          <p:cNvPr id="3" name="Content Placeholder 2"/>
          <p:cNvSpPr>
            <a:spLocks noGrp="1"/>
          </p:cNvSpPr>
          <p:nvPr>
            <p:ph idx="1"/>
          </p:nvPr>
        </p:nvSpPr>
        <p:spPr/>
        <p:txBody>
          <a:bodyPr/>
          <a:lstStyle/>
          <a:p>
            <a:r>
              <a:rPr lang="en-US" dirty="0" smtClean="0"/>
              <a:t>STI Test Results</a:t>
            </a:r>
          </a:p>
          <a:p>
            <a:r>
              <a:rPr lang="en-US" dirty="0" smtClean="0"/>
              <a:t>Ring Collection and Insertion</a:t>
            </a:r>
          </a:p>
          <a:p>
            <a:r>
              <a:rPr lang="en-US" dirty="0" smtClean="0"/>
              <a:t>Specimen Storage </a:t>
            </a:r>
          </a:p>
          <a:p>
            <a:r>
              <a:rPr lang="en-US" dirty="0" smtClean="0"/>
              <a:t>Adverse Experience Log   </a:t>
            </a:r>
            <a:endParaRPr lang="en-US" dirty="0"/>
          </a:p>
        </p:txBody>
      </p:sp>
    </p:spTree>
    <p:extLst>
      <p:ext uri="{BB962C8B-B14F-4D97-AF65-F5344CB8AC3E}">
        <p14:creationId xmlns:p14="http://schemas.microsoft.com/office/powerpoint/2010/main" val="236594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STI Test Results (STI-1) CRF – Items 2, 3, and 4</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828801"/>
            <a:ext cx="82296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04800" y="5029200"/>
            <a:ext cx="8076994" cy="1015663"/>
          </a:xfrm>
          <a:prstGeom prst="rect">
            <a:avLst/>
          </a:prstGeom>
          <a:solidFill>
            <a:srgbClr val="92D050">
              <a:alpha val="21000"/>
            </a:srgbClr>
          </a:solidFill>
        </p:spPr>
        <p:txBody>
          <a:bodyPr wrap="square" rtlCol="0">
            <a:spAutoFit/>
          </a:bodyPr>
          <a:lstStyle/>
          <a:p>
            <a:pPr>
              <a:buClr>
                <a:schemeClr val="bg2"/>
              </a:buClr>
            </a:pPr>
            <a:r>
              <a:rPr lang="en-US" sz="2000" b="1" u="sng" dirty="0" smtClean="0">
                <a:solidFill>
                  <a:srgbClr val="740074"/>
                </a:solidFill>
                <a:latin typeface="Calibri" pitchFamily="34" charset="0"/>
              </a:rPr>
              <a:t>Items 2, 3, and 4</a:t>
            </a:r>
            <a:endParaRPr lang="en-US" sz="2000" dirty="0" smtClean="0">
              <a:solidFill>
                <a:srgbClr val="740074"/>
              </a:solidFill>
              <a:latin typeface="Calibri" pitchFamily="34" charset="0"/>
            </a:endParaRPr>
          </a:p>
          <a:p>
            <a:pPr>
              <a:buClr>
                <a:schemeClr val="bg2"/>
              </a:buClr>
            </a:pPr>
            <a:r>
              <a:rPr lang="en-US" sz="2000" dirty="0" smtClean="0">
                <a:solidFill>
                  <a:srgbClr val="740074"/>
                </a:solidFill>
                <a:latin typeface="Calibri" pitchFamily="34" charset="0"/>
              </a:rPr>
              <a:t>If Items 2, 3, and 4 are completed, ensure that there is a response for “Test Type”</a:t>
            </a:r>
            <a:endParaRPr lang="en-US" sz="2000" dirty="0">
              <a:solidFill>
                <a:srgbClr val="740074"/>
              </a:solidFill>
              <a:latin typeface="Calibri" pitchFamily="34" charset="0"/>
            </a:endParaRPr>
          </a:p>
        </p:txBody>
      </p:sp>
    </p:spTree>
    <p:extLst>
      <p:ext uri="{BB962C8B-B14F-4D97-AF65-F5344CB8AC3E}">
        <p14:creationId xmlns:p14="http://schemas.microsoft.com/office/powerpoint/2010/main" val="3258705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800" dirty="0" smtClean="0">
                <a:solidFill>
                  <a:srgbClr val="740074"/>
                </a:solidFill>
              </a:rPr>
              <a:t>What are the most common QCs and data queries for MTN-023/IPM 030 so far? </a:t>
            </a:r>
            <a:endParaRPr lang="en-US" sz="4800" dirty="0">
              <a:solidFill>
                <a:srgbClr val="740074"/>
              </a:solidFill>
            </a:endParaRPr>
          </a:p>
        </p:txBody>
      </p:sp>
      <p:pic>
        <p:nvPicPr>
          <p:cNvPr id="5122" name="Picture 2" descr="C:\Users\mapeda\AppData\Local\Microsoft\Windows\Temporary Internet Files\Content.IE5\O16TAF9N\question-mark-clip-art-01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495800"/>
            <a:ext cx="1940042"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071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40074"/>
                </a:solidFill>
              </a:rPr>
              <a:t>Ring Collection and Insertion </a:t>
            </a:r>
            <a:br>
              <a:rPr lang="en-US" dirty="0">
                <a:solidFill>
                  <a:srgbClr val="740074"/>
                </a:solidFill>
              </a:rPr>
            </a:br>
            <a:r>
              <a:rPr lang="en-US" dirty="0">
                <a:solidFill>
                  <a:srgbClr val="740074"/>
                </a:solidFill>
              </a:rPr>
              <a:t>(RCI-1) CRF – Item 1a</a:t>
            </a:r>
          </a:p>
        </p:txBody>
      </p:sp>
      <p:sp>
        <p:nvSpPr>
          <p:cNvPr id="3" name="Text Placeholder 2"/>
          <p:cNvSpPr>
            <a:spLocks noGrp="1"/>
          </p:cNvSpPr>
          <p:nvPr>
            <p:ph type="body" idx="1"/>
          </p:nvPr>
        </p:nvSpPr>
        <p:spPr>
          <a:xfrm>
            <a:off x="457200" y="1642688"/>
            <a:ext cx="8382000" cy="719511"/>
          </a:xfrm>
        </p:spPr>
        <p:txBody>
          <a:bodyPr/>
          <a:lstStyle/>
          <a:p>
            <a:r>
              <a:rPr lang="en-US" b="0" dirty="0" smtClean="0"/>
              <a:t>If item 1 is marked no, please ensure there is a response for item 1a. </a:t>
            </a:r>
            <a:endParaRPr lang="en-US" b="0" dirty="0"/>
          </a:p>
        </p:txBody>
      </p:sp>
      <p:sp>
        <p:nvSpPr>
          <p:cNvPr id="4" name="Content Placeholder 3"/>
          <p:cNvSpPr>
            <a:spLocks noGrp="1"/>
          </p:cNvSpPr>
          <p:nvPr>
            <p:ph sz="half" idx="2"/>
          </p:nvPr>
        </p:nvSpPr>
        <p:spPr>
          <a:xfrm>
            <a:off x="457200" y="2282451"/>
            <a:ext cx="8077200" cy="4287398"/>
          </a:xfrm>
        </p:spPr>
        <p:txBody>
          <a:bodyPr/>
          <a:lstStyle/>
          <a:p>
            <a:pPr marL="0" indent="0">
              <a:buNone/>
            </a:pPr>
            <a:r>
              <a:rPr lang="en-US" dirty="0" smtClean="0">
                <a:solidFill>
                  <a:srgbClr val="740074"/>
                </a:solidFill>
              </a:rPr>
              <a:t>This is incorrect and resulted in a QC: </a:t>
            </a:r>
            <a:endParaRPr lang="en-US" dirty="0">
              <a:solidFill>
                <a:srgbClr val="740074"/>
              </a:solidFill>
            </a:endParaRPr>
          </a:p>
        </p:txBody>
      </p:sp>
      <p:sp>
        <p:nvSpPr>
          <p:cNvPr id="6" name="Content Placeholder 5"/>
          <p:cNvSpPr>
            <a:spLocks noGrp="1"/>
          </p:cNvSpPr>
          <p:nvPr>
            <p:ph sz="quarter" idx="4"/>
          </p:nvPr>
        </p:nvSpPr>
        <p:spPr>
          <a:xfrm>
            <a:off x="457200" y="2286000"/>
            <a:ext cx="7848600" cy="2819400"/>
          </a:xfrm>
        </p:spPr>
        <p:txBody>
          <a:bodyPr/>
          <a:lstStyle/>
          <a:p>
            <a:pPr marL="0" indent="0">
              <a:buNone/>
            </a:pPr>
            <a:endParaRPr lang="en-US" b="1" dirty="0" smtClean="0">
              <a:solidFill>
                <a:srgbClr val="669900"/>
              </a:solidFill>
            </a:endParaRPr>
          </a:p>
          <a:p>
            <a:pPr marL="0" indent="0">
              <a:buNone/>
            </a:pPr>
            <a:endParaRPr lang="en-US" b="1" dirty="0">
              <a:solidFill>
                <a:srgbClr val="669900"/>
              </a:solidFill>
            </a:endParaRPr>
          </a:p>
          <a:p>
            <a:pPr marL="0" indent="0">
              <a:buNone/>
            </a:pPr>
            <a:endParaRPr lang="en-US" b="1" dirty="0" smtClean="0">
              <a:solidFill>
                <a:srgbClr val="669900"/>
              </a:solidFill>
            </a:endParaRPr>
          </a:p>
          <a:p>
            <a:pPr marL="0" indent="0">
              <a:buNone/>
            </a:pPr>
            <a:endParaRPr lang="en-US" b="1" dirty="0">
              <a:solidFill>
                <a:srgbClr val="669900"/>
              </a:solidFill>
            </a:endParaRPr>
          </a:p>
          <a:p>
            <a:pPr marL="0" indent="0">
              <a:buNone/>
            </a:pPr>
            <a:endParaRPr lang="en-US" b="1" dirty="0" smtClean="0">
              <a:solidFill>
                <a:srgbClr val="669900"/>
              </a:solidFill>
            </a:endParaRPr>
          </a:p>
          <a:p>
            <a:pPr marL="0" indent="0">
              <a:buNone/>
            </a:pPr>
            <a:r>
              <a:rPr lang="en-US" b="1" dirty="0" smtClean="0">
                <a:solidFill>
                  <a:srgbClr val="669900"/>
                </a:solidFill>
              </a:rPr>
              <a:t>This is correct since there is a response for item 1a: </a:t>
            </a:r>
            <a:endParaRPr lang="en-US" b="1" dirty="0">
              <a:solidFill>
                <a:srgbClr val="669900"/>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7200" y="2819400"/>
            <a:ext cx="7848600" cy="1651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181600"/>
            <a:ext cx="77724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8792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40074"/>
                </a:solidFill>
              </a:rPr>
              <a:t>Ring Collection and Insertion </a:t>
            </a:r>
            <a:br>
              <a:rPr lang="en-US" dirty="0" smtClean="0">
                <a:solidFill>
                  <a:srgbClr val="740074"/>
                </a:solidFill>
              </a:rPr>
            </a:br>
            <a:r>
              <a:rPr lang="en-US" dirty="0" smtClean="0">
                <a:solidFill>
                  <a:srgbClr val="740074"/>
                </a:solidFill>
              </a:rPr>
              <a:t>(RCI-1) CRF</a:t>
            </a:r>
            <a:endParaRPr lang="en-US" dirty="0">
              <a:solidFill>
                <a:srgbClr val="740074"/>
              </a:solidFill>
            </a:endParaRPr>
          </a:p>
        </p:txBody>
      </p:sp>
      <p:sp>
        <p:nvSpPr>
          <p:cNvPr id="3" name="Content Placeholder 2"/>
          <p:cNvSpPr>
            <a:spLocks noGrp="1"/>
          </p:cNvSpPr>
          <p:nvPr>
            <p:ph sz="half" idx="1"/>
          </p:nvPr>
        </p:nvSpPr>
        <p:spPr/>
        <p:txBody>
          <a:bodyPr/>
          <a:lstStyle/>
          <a:p>
            <a:pPr marL="0" indent="0">
              <a:buNone/>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50" y="1676400"/>
            <a:ext cx="4330701"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6"/>
          <p:cNvSpPr txBox="1">
            <a:spLocks noGrp="1"/>
          </p:cNvSpPr>
          <p:nvPr>
            <p:ph sz="half" idx="2"/>
          </p:nvPr>
        </p:nvSpPr>
        <p:spPr>
          <a:xfrm>
            <a:off x="4648200" y="1600200"/>
            <a:ext cx="4038600" cy="3687163"/>
          </a:xfrm>
          <a:prstGeom prst="rect">
            <a:avLst/>
          </a:prstGeom>
          <a:solidFill>
            <a:srgbClr val="92D050">
              <a:alpha val="21000"/>
            </a:srgbClr>
          </a:solidFill>
        </p:spPr>
        <p:txBody>
          <a:bodyPr wrap="square" rtlCol="0">
            <a:spAutoFit/>
          </a:bodyPr>
          <a:lstStyle/>
          <a:p>
            <a:pPr marL="0" indent="0">
              <a:buClr>
                <a:schemeClr val="bg2"/>
              </a:buClr>
              <a:buNone/>
            </a:pPr>
            <a:r>
              <a:rPr lang="en-US" sz="2400" u="sng" dirty="0" smtClean="0">
                <a:solidFill>
                  <a:srgbClr val="740074"/>
                </a:solidFill>
                <a:latin typeface="Calibri" pitchFamily="34" charset="0"/>
              </a:rPr>
              <a:t>Pay particular attention to the skip patterns on this form!</a:t>
            </a:r>
          </a:p>
          <a:p>
            <a:pPr marL="0" indent="0">
              <a:buClr>
                <a:schemeClr val="bg2"/>
              </a:buClr>
              <a:buNone/>
            </a:pPr>
            <a:endParaRPr lang="en-US" sz="2400" dirty="0" smtClean="0">
              <a:solidFill>
                <a:srgbClr val="740074"/>
              </a:solidFill>
              <a:latin typeface="Calibri" pitchFamily="34" charset="0"/>
            </a:endParaRPr>
          </a:p>
          <a:p>
            <a:pPr marL="0" indent="0">
              <a:buClr>
                <a:schemeClr val="bg2"/>
              </a:buClr>
              <a:buNone/>
            </a:pPr>
            <a:r>
              <a:rPr lang="en-US" sz="1600" dirty="0" smtClean="0">
                <a:solidFill>
                  <a:srgbClr val="740074"/>
                </a:solidFill>
                <a:latin typeface="Calibri" pitchFamily="34" charset="0"/>
              </a:rPr>
              <a:t>Ex: If Item 2 ‘</a:t>
            </a:r>
            <a:r>
              <a:rPr lang="en-US" sz="1600" i="1" dirty="0" smtClean="0">
                <a:solidFill>
                  <a:srgbClr val="740074"/>
                </a:solidFill>
                <a:latin typeface="Calibri" pitchFamily="34" charset="0"/>
              </a:rPr>
              <a:t>number of used rings collected’</a:t>
            </a:r>
            <a:r>
              <a:rPr lang="en-US" sz="1600" dirty="0" smtClean="0">
                <a:solidFill>
                  <a:srgbClr val="740074"/>
                </a:solidFill>
                <a:latin typeface="Calibri" pitchFamily="34" charset="0"/>
              </a:rPr>
              <a:t> is ‘none’, a reason is required in Item 2a. If ‘1’, ‘2’, or ‘3’, go to Item 3.</a:t>
            </a:r>
          </a:p>
          <a:p>
            <a:pPr marL="0" indent="0">
              <a:buClr>
                <a:schemeClr val="bg2"/>
              </a:buClr>
              <a:buNone/>
            </a:pPr>
            <a:endParaRPr lang="en-US" sz="1600" dirty="0">
              <a:solidFill>
                <a:srgbClr val="740074"/>
              </a:solidFill>
              <a:latin typeface="Calibri" pitchFamily="34" charset="0"/>
            </a:endParaRPr>
          </a:p>
          <a:p>
            <a:pPr marL="0" indent="0">
              <a:buClr>
                <a:schemeClr val="bg2"/>
              </a:buClr>
              <a:buNone/>
            </a:pPr>
            <a:r>
              <a:rPr lang="en-US" sz="1600" dirty="0" smtClean="0">
                <a:solidFill>
                  <a:srgbClr val="740074"/>
                </a:solidFill>
                <a:latin typeface="Calibri" pitchFamily="34" charset="0"/>
              </a:rPr>
              <a:t>Ex. If item 3 ‘</a:t>
            </a:r>
            <a:r>
              <a:rPr lang="en-US" sz="1600" i="1" dirty="0" smtClean="0">
                <a:solidFill>
                  <a:srgbClr val="740074"/>
                </a:solidFill>
                <a:latin typeface="Calibri" pitchFamily="34" charset="0"/>
              </a:rPr>
              <a:t>number of new rings dispensed to </a:t>
            </a:r>
            <a:r>
              <a:rPr lang="en-US" sz="1600" i="1" dirty="0" err="1" smtClean="0">
                <a:solidFill>
                  <a:srgbClr val="740074"/>
                </a:solidFill>
                <a:latin typeface="Calibri" pitchFamily="34" charset="0"/>
              </a:rPr>
              <a:t>ppt</a:t>
            </a:r>
            <a:r>
              <a:rPr lang="en-US" sz="1600" i="1" dirty="0" smtClean="0">
                <a:solidFill>
                  <a:srgbClr val="740074"/>
                </a:solidFill>
                <a:latin typeface="Calibri" pitchFamily="34" charset="0"/>
              </a:rPr>
              <a:t>’ is ‘none’, </a:t>
            </a:r>
            <a:r>
              <a:rPr lang="en-US" sz="1600" dirty="0" smtClean="0">
                <a:solidFill>
                  <a:srgbClr val="740074"/>
                </a:solidFill>
                <a:latin typeface="Calibri" pitchFamily="34" charset="0"/>
              </a:rPr>
              <a:t>item 3a should be completed, skip items 4 and 5, and complete Item 6, ‘</a:t>
            </a:r>
            <a:r>
              <a:rPr lang="en-US" sz="1600" i="1" dirty="0" smtClean="0">
                <a:solidFill>
                  <a:srgbClr val="740074"/>
                </a:solidFill>
                <a:latin typeface="Calibri" pitchFamily="34" charset="0"/>
              </a:rPr>
              <a:t>Appearance of most recently used-ring’.</a:t>
            </a:r>
            <a:endParaRPr lang="en-US" sz="1600" dirty="0" smtClean="0">
              <a:solidFill>
                <a:srgbClr val="740074"/>
              </a:solidFill>
              <a:latin typeface="Calibri" pitchFamily="34" charset="0"/>
            </a:endParaRPr>
          </a:p>
          <a:p>
            <a:pPr>
              <a:buClr>
                <a:schemeClr val="bg2"/>
              </a:buClr>
            </a:pPr>
            <a:endParaRPr lang="en-US" sz="800" dirty="0" smtClean="0">
              <a:latin typeface="Calibri" pitchFamily="34" charset="0"/>
            </a:endParaRPr>
          </a:p>
          <a:p>
            <a:pPr marL="0" indent="0">
              <a:buClr>
                <a:schemeClr val="bg2"/>
              </a:buClr>
              <a:buNone/>
            </a:pPr>
            <a:endParaRPr lang="en-US" sz="800" dirty="0">
              <a:latin typeface="Calibri" pitchFamily="34" charset="0"/>
            </a:endParaRPr>
          </a:p>
        </p:txBody>
      </p:sp>
    </p:spTree>
    <p:extLst>
      <p:ext uri="{BB962C8B-B14F-4D97-AF65-F5344CB8AC3E}">
        <p14:creationId xmlns:p14="http://schemas.microsoft.com/office/powerpoint/2010/main" val="2230962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Specimen Storage (SS-1) CRF</a:t>
            </a:r>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7175" y="1951523"/>
            <a:ext cx="5915025"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172200" y="1752600"/>
            <a:ext cx="2799556" cy="4893647"/>
          </a:xfrm>
          <a:prstGeom prst="rect">
            <a:avLst/>
          </a:prstGeom>
          <a:solidFill>
            <a:srgbClr val="740074">
              <a:alpha val="21000"/>
            </a:srgbClr>
          </a:solidFill>
        </p:spPr>
        <p:txBody>
          <a:bodyPr wrap="square" rtlCol="0">
            <a:spAutoFit/>
          </a:bodyPr>
          <a:lstStyle/>
          <a:p>
            <a:pPr>
              <a:buClr>
                <a:schemeClr val="bg2"/>
              </a:buClr>
            </a:pPr>
            <a:r>
              <a:rPr lang="en-US" sz="2400" u="sng" dirty="0" smtClean="0">
                <a:latin typeface="Calibri" pitchFamily="34" charset="0"/>
              </a:rPr>
              <a:t>Item 3a and 4a</a:t>
            </a:r>
            <a:endParaRPr lang="en-US" sz="2000" dirty="0" smtClean="0">
              <a:latin typeface="Calibri" pitchFamily="34" charset="0"/>
            </a:endParaRPr>
          </a:p>
          <a:p>
            <a:pPr marL="342900" indent="-342900">
              <a:buClr>
                <a:schemeClr val="bg2"/>
              </a:buClr>
              <a:buFontTx/>
              <a:buChar char="-"/>
            </a:pPr>
            <a:r>
              <a:rPr lang="en-US" sz="2000" dirty="0" smtClean="0">
                <a:latin typeface="Calibri" pitchFamily="34" charset="0"/>
              </a:rPr>
              <a:t>If Item 3 (Vaginal swab for biomarkers) is marked as ‘stored’, item 3a, “Was blood visible on the swab?” must be completed. </a:t>
            </a:r>
          </a:p>
          <a:p>
            <a:pPr marL="342900" indent="-342900">
              <a:buClr>
                <a:schemeClr val="bg2"/>
              </a:buClr>
              <a:buFontTx/>
              <a:buChar char="-"/>
            </a:pPr>
            <a:endParaRPr lang="en-US" sz="2000" dirty="0" smtClean="0">
              <a:latin typeface="Calibri" pitchFamily="34" charset="0"/>
            </a:endParaRPr>
          </a:p>
          <a:p>
            <a:pPr marL="342900" indent="-342900">
              <a:buClr>
                <a:schemeClr val="bg2"/>
              </a:buClr>
              <a:buFontTx/>
              <a:buChar char="-"/>
            </a:pPr>
            <a:r>
              <a:rPr lang="en-US" sz="2000" dirty="0" smtClean="0">
                <a:latin typeface="Calibri" pitchFamily="34" charset="0"/>
              </a:rPr>
              <a:t>If Item 4 (</a:t>
            </a:r>
            <a:r>
              <a:rPr lang="en-US" sz="2000" dirty="0" err="1">
                <a:latin typeface="Calibri" pitchFamily="34" charset="0"/>
              </a:rPr>
              <a:t>C</a:t>
            </a:r>
            <a:r>
              <a:rPr lang="en-US" sz="2000" dirty="0" err="1" smtClean="0">
                <a:latin typeface="Calibri" pitchFamily="34" charset="0"/>
              </a:rPr>
              <a:t>ervicovaginal</a:t>
            </a:r>
            <a:r>
              <a:rPr lang="en-US" sz="2000" dirty="0" smtClean="0">
                <a:latin typeface="Calibri" pitchFamily="34" charset="0"/>
              </a:rPr>
              <a:t> lavage for biomarkers) is marked as ‘stored’, item 4a (Cell pellet) must be completed. </a:t>
            </a:r>
          </a:p>
          <a:p>
            <a:pPr>
              <a:buClr>
                <a:schemeClr val="bg2"/>
              </a:buClr>
            </a:pPr>
            <a:endParaRPr lang="en-US" sz="800" dirty="0" smtClean="0">
              <a:latin typeface="Calibri" pitchFamily="34" charset="0"/>
            </a:endParaRPr>
          </a:p>
        </p:txBody>
      </p:sp>
    </p:spTree>
    <p:extLst>
      <p:ext uri="{BB962C8B-B14F-4D97-AF65-F5344CB8AC3E}">
        <p14:creationId xmlns:p14="http://schemas.microsoft.com/office/powerpoint/2010/main" val="3481342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Experience Log (AE-1) CRF </a:t>
            </a:r>
            <a:endParaRPr lang="en-US" dirty="0"/>
          </a:p>
        </p:txBody>
      </p:sp>
      <p:sp>
        <p:nvSpPr>
          <p:cNvPr id="3" name="Content Placeholder 2"/>
          <p:cNvSpPr>
            <a:spLocks noGrp="1"/>
          </p:cNvSpPr>
          <p:nvPr>
            <p:ph idx="1"/>
          </p:nvPr>
        </p:nvSpPr>
        <p:spPr/>
        <p:txBody>
          <a:bodyPr/>
          <a:lstStyle/>
          <a:p>
            <a:r>
              <a:rPr lang="en-US" dirty="0" smtClean="0"/>
              <a:t>Common QC: Missing rationale or alternative etiology </a:t>
            </a:r>
          </a:p>
          <a:p>
            <a:pPr lvl="1"/>
            <a:r>
              <a:rPr lang="en-US" dirty="0" smtClean="0"/>
              <a:t>If Item 4 is marked ‘not related’, please ensure a rationale is recorded in the Comments section. </a:t>
            </a:r>
          </a:p>
          <a:p>
            <a:pPr marL="0" indent="0">
              <a:buNone/>
            </a:pP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191000"/>
            <a:ext cx="74676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73042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to prevent QCs</a:t>
            </a:r>
            <a:endParaRPr lang="en-US" dirty="0"/>
          </a:p>
        </p:txBody>
      </p:sp>
      <p:sp>
        <p:nvSpPr>
          <p:cNvPr id="3" name="Content Placeholder 2"/>
          <p:cNvSpPr>
            <a:spLocks noGrp="1"/>
          </p:cNvSpPr>
          <p:nvPr>
            <p:ph idx="1"/>
          </p:nvPr>
        </p:nvSpPr>
        <p:spPr/>
        <p:txBody>
          <a:bodyPr/>
          <a:lstStyle/>
          <a:p>
            <a:r>
              <a:rPr lang="en-US" dirty="0" smtClean="0"/>
              <a:t>Look for common QC errors when doing internal QC review. Prioritize review and faxing of AE Log and PH Log (for safety monitoring) </a:t>
            </a:r>
          </a:p>
          <a:p>
            <a:r>
              <a:rPr lang="en-US" dirty="0" smtClean="0"/>
              <a:t>Verify PTID and visit code</a:t>
            </a:r>
          </a:p>
          <a:p>
            <a:r>
              <a:rPr lang="en-US" dirty="0" smtClean="0"/>
              <a:t>Keep a separate tab for log CRFs (Con Meds, AE Log, PH Log) in each participant binder</a:t>
            </a:r>
          </a:p>
          <a:p>
            <a:pPr lvl="1"/>
            <a:r>
              <a:rPr lang="en-US" dirty="0" smtClean="0"/>
              <a:t>Helps ensure correct page numbering and that completed pages are faxed. </a:t>
            </a:r>
            <a:endParaRPr lang="en-US" dirty="0"/>
          </a:p>
        </p:txBody>
      </p:sp>
    </p:spTree>
    <p:extLst>
      <p:ext uri="{BB962C8B-B14F-4D97-AF65-F5344CB8AC3E}">
        <p14:creationId xmlns:p14="http://schemas.microsoft.com/office/powerpoint/2010/main" val="460986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tips to prevent </a:t>
            </a:r>
            <a:r>
              <a:rPr lang="en-US" dirty="0" smtClean="0"/>
              <a:t>QCs continued</a:t>
            </a:r>
            <a:endParaRPr lang="en-US" dirty="0"/>
          </a:p>
        </p:txBody>
      </p:sp>
      <p:sp>
        <p:nvSpPr>
          <p:cNvPr id="3" name="Content Placeholder 2"/>
          <p:cNvSpPr>
            <a:spLocks noGrp="1"/>
          </p:cNvSpPr>
          <p:nvPr>
            <p:ph idx="1"/>
          </p:nvPr>
        </p:nvSpPr>
        <p:spPr>
          <a:xfrm>
            <a:off x="457200" y="1600200"/>
            <a:ext cx="8229600" cy="5105400"/>
          </a:xfrm>
        </p:spPr>
        <p:txBody>
          <a:bodyPr/>
          <a:lstStyle/>
          <a:p>
            <a:r>
              <a:rPr lang="en-US" sz="2800" dirty="0" smtClean="0"/>
              <a:t>Keep Data Collection SSP section, Data Communiqués, and severity grade range “cheat sheet” handy </a:t>
            </a:r>
          </a:p>
          <a:p>
            <a:r>
              <a:rPr lang="en-US" sz="2800" dirty="0" smtClean="0"/>
              <a:t>Limit during-visit QC review (before participant leaves clinic) to source documents only </a:t>
            </a:r>
          </a:p>
          <a:p>
            <a:pPr lvl="1"/>
            <a:r>
              <a:rPr lang="en-US" sz="2400" dirty="0" smtClean="0"/>
              <a:t>Reduces review time and ensures a more thorough review of source documents to prevent missing data </a:t>
            </a:r>
          </a:p>
          <a:p>
            <a:r>
              <a:rPr lang="en-US" sz="2800" dirty="0" smtClean="0"/>
              <a:t>Have regularly scheduled meetings with site QC staff to discuss trends and provide additional training as needed</a:t>
            </a:r>
            <a:endParaRPr lang="en-US" sz="2800" dirty="0"/>
          </a:p>
        </p:txBody>
      </p:sp>
    </p:spTree>
    <p:extLst>
      <p:ext uri="{BB962C8B-B14F-4D97-AF65-F5344CB8AC3E}">
        <p14:creationId xmlns:p14="http://schemas.microsoft.com/office/powerpoint/2010/main" val="2046585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when resolving QCs</a:t>
            </a:r>
            <a:endParaRPr lang="en-US" dirty="0"/>
          </a:p>
        </p:txBody>
      </p:sp>
      <p:sp>
        <p:nvSpPr>
          <p:cNvPr id="3" name="Content Placeholder 2"/>
          <p:cNvSpPr>
            <a:spLocks noGrp="1"/>
          </p:cNvSpPr>
          <p:nvPr>
            <p:ph idx="1"/>
          </p:nvPr>
        </p:nvSpPr>
        <p:spPr/>
        <p:txBody>
          <a:bodyPr/>
          <a:lstStyle/>
          <a:p>
            <a:r>
              <a:rPr lang="en-US" dirty="0" smtClean="0"/>
              <a:t>Resolve all QCs for one PTID before moving on to the next participant’s records. </a:t>
            </a:r>
          </a:p>
          <a:p>
            <a:r>
              <a:rPr lang="en-US" dirty="0" smtClean="0"/>
              <a:t>Fax all updated CRFs for a given PTID together, to avoid inconsistent QCs. </a:t>
            </a:r>
          </a:p>
          <a:p>
            <a:r>
              <a:rPr lang="en-US" dirty="0" smtClean="0"/>
              <a:t>When correcting one form, remember to update other forms for consistency as needed. </a:t>
            </a:r>
          </a:p>
          <a:p>
            <a:r>
              <a:rPr lang="en-US" b="1" dirty="0" smtClean="0"/>
              <a:t>Always initial/date each form change. </a:t>
            </a:r>
            <a:endParaRPr lang="en-US" b="1" dirty="0"/>
          </a:p>
        </p:txBody>
      </p:sp>
    </p:spTree>
    <p:extLst>
      <p:ext uri="{BB962C8B-B14F-4D97-AF65-F5344CB8AC3E}">
        <p14:creationId xmlns:p14="http://schemas.microsoft.com/office/powerpoint/2010/main" val="4294269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tips when resolving </a:t>
            </a:r>
            <a:r>
              <a:rPr lang="en-US" dirty="0" smtClean="0"/>
              <a:t>QCs continued</a:t>
            </a:r>
            <a:endParaRPr lang="en-US" dirty="0"/>
          </a:p>
        </p:txBody>
      </p:sp>
      <p:sp>
        <p:nvSpPr>
          <p:cNvPr id="3" name="Content Placeholder 2"/>
          <p:cNvSpPr>
            <a:spLocks noGrp="1"/>
          </p:cNvSpPr>
          <p:nvPr>
            <p:ph idx="1"/>
          </p:nvPr>
        </p:nvSpPr>
        <p:spPr/>
        <p:txBody>
          <a:bodyPr/>
          <a:lstStyle/>
          <a:p>
            <a:r>
              <a:rPr lang="en-US" sz="2800" dirty="0" smtClean="0"/>
              <a:t>CRF changes do NOT need to be made by the person who completed the form/made the error. </a:t>
            </a:r>
          </a:p>
          <a:p>
            <a:pPr marL="0" indent="0">
              <a:buNone/>
            </a:pPr>
            <a:endParaRPr lang="en-US" sz="2800" dirty="0"/>
          </a:p>
          <a:p>
            <a:pPr marL="0" indent="0">
              <a:buNone/>
            </a:pPr>
            <a:r>
              <a:rPr lang="en-US" sz="2800" dirty="0" smtClean="0"/>
              <a:t>By referring to available source docs: </a:t>
            </a:r>
          </a:p>
          <a:p>
            <a:pPr lvl="1"/>
            <a:r>
              <a:rPr lang="en-US" sz="2400" dirty="0" smtClean="0"/>
              <a:t>Clinical staff can resolve queries on clinical forms</a:t>
            </a:r>
          </a:p>
          <a:p>
            <a:pPr lvl="1"/>
            <a:r>
              <a:rPr lang="en-US" sz="2400" dirty="0" smtClean="0"/>
              <a:t>Data staff can resolve non-clinical QCs</a:t>
            </a:r>
          </a:p>
          <a:p>
            <a:pPr lvl="1"/>
            <a:r>
              <a:rPr lang="en-US" sz="2400" dirty="0" smtClean="0"/>
              <a:t>Helpful to bring error to attention of person who made it, but don’t need to wait for him/her to resolve QC</a:t>
            </a:r>
          </a:p>
          <a:p>
            <a:pPr marL="0" indent="0">
              <a:buNone/>
            </a:pPr>
            <a:endParaRPr lang="en-US" sz="2800" dirty="0"/>
          </a:p>
        </p:txBody>
      </p:sp>
    </p:spTree>
    <p:extLst>
      <p:ext uri="{BB962C8B-B14F-4D97-AF65-F5344CB8AC3E}">
        <p14:creationId xmlns:p14="http://schemas.microsoft.com/office/powerpoint/2010/main" val="1671036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of Missed and Interim Visits </a:t>
            </a:r>
            <a:endParaRPr lang="en-US" dirty="0"/>
          </a:p>
        </p:txBody>
      </p:sp>
      <p:sp>
        <p:nvSpPr>
          <p:cNvPr id="3" name="Content Placeholder 2"/>
          <p:cNvSpPr>
            <a:spLocks noGrp="1"/>
          </p:cNvSpPr>
          <p:nvPr>
            <p:ph idx="1"/>
          </p:nvPr>
        </p:nvSpPr>
        <p:spPr/>
        <p:txBody>
          <a:bodyPr/>
          <a:lstStyle/>
          <a:p>
            <a:r>
              <a:rPr lang="en-US" dirty="0" smtClean="0"/>
              <a:t>If a visit is missed, make sure to fill out a Missed Visit CRF!</a:t>
            </a:r>
          </a:p>
          <a:p>
            <a:r>
              <a:rPr lang="en-US" dirty="0" smtClean="0"/>
              <a:t>Make sure to fill out a FVS CRF for all visits, including interim visits that result in additional </a:t>
            </a:r>
            <a:r>
              <a:rPr lang="en-US" smtClean="0"/>
              <a:t>CRF documentation</a:t>
            </a:r>
            <a:endParaRPr lang="en-US" dirty="0"/>
          </a:p>
        </p:txBody>
      </p:sp>
    </p:spTree>
    <p:extLst>
      <p:ext uri="{BB962C8B-B14F-4D97-AF65-F5344CB8AC3E}">
        <p14:creationId xmlns:p14="http://schemas.microsoft.com/office/powerpoint/2010/main" val="2381766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in doubt…</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Diagram 3"/>
          <p:cNvGraphicFramePr/>
          <p:nvPr>
            <p:extLst>
              <p:ext uri="{D42A27DB-BD31-4B8C-83A1-F6EECF244321}">
                <p14:modId xmlns:p14="http://schemas.microsoft.com/office/powerpoint/2010/main" val="3548204098"/>
              </p:ext>
            </p:ext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703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QC Statistics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80570"/>
              </p:ext>
            </p:extLst>
          </p:nvPr>
        </p:nvGraphicFramePr>
        <p:xfrm>
          <a:off x="386715" y="2070100"/>
          <a:ext cx="8446770" cy="736600"/>
        </p:xfrm>
        <a:graphic>
          <a:graphicData uri="http://schemas.openxmlformats.org/drawingml/2006/table">
            <a:tbl>
              <a:tblPr firstRow="1" bandRow="1">
                <a:tableStyleId>{5C22544A-7EE6-4342-B048-85BDC9FD1C3A}</a:tableStyleId>
              </a:tblPr>
              <a:tblGrid>
                <a:gridCol w="1645920"/>
                <a:gridCol w="1645920"/>
                <a:gridCol w="1863090"/>
                <a:gridCol w="1645920"/>
                <a:gridCol w="1645920"/>
              </a:tblGrid>
              <a:tr h="370840">
                <a:tc>
                  <a:txBody>
                    <a:bodyPr/>
                    <a:lstStyle/>
                    <a:p>
                      <a:r>
                        <a:rPr lang="en-US" dirty="0" smtClean="0"/>
                        <a:t>Missing QCs</a:t>
                      </a:r>
                      <a:endParaRPr lang="en-US" dirty="0"/>
                    </a:p>
                  </a:txBody>
                  <a:tcPr/>
                </a:tc>
                <a:tc>
                  <a:txBody>
                    <a:bodyPr/>
                    <a:lstStyle/>
                    <a:p>
                      <a:r>
                        <a:rPr lang="en-US" dirty="0" smtClean="0"/>
                        <a:t>Illegible QCs</a:t>
                      </a:r>
                      <a:endParaRPr lang="en-US" dirty="0"/>
                    </a:p>
                  </a:txBody>
                  <a:tcPr/>
                </a:tc>
                <a:tc>
                  <a:txBody>
                    <a:bodyPr/>
                    <a:lstStyle/>
                    <a:p>
                      <a:r>
                        <a:rPr lang="en-US" dirty="0" smtClean="0"/>
                        <a:t>Inconsistent QCs</a:t>
                      </a:r>
                      <a:endParaRPr lang="en-US" dirty="0"/>
                    </a:p>
                  </a:txBody>
                  <a:tcPr/>
                </a:tc>
                <a:tc>
                  <a:txBody>
                    <a:bodyPr/>
                    <a:lstStyle/>
                    <a:p>
                      <a:r>
                        <a:rPr lang="en-US" dirty="0" smtClean="0"/>
                        <a:t>Illegal QCs</a:t>
                      </a:r>
                      <a:endParaRPr lang="en-US" dirty="0"/>
                    </a:p>
                  </a:txBody>
                  <a:tcPr/>
                </a:tc>
                <a:tc>
                  <a:txBody>
                    <a:bodyPr/>
                    <a:lstStyle/>
                    <a:p>
                      <a:r>
                        <a:rPr lang="en-US" dirty="0" smtClean="0"/>
                        <a:t>Other </a:t>
                      </a:r>
                      <a:endParaRPr lang="en-US" dirty="0"/>
                    </a:p>
                  </a:txBody>
                  <a:tcPr/>
                </a:tc>
              </a:tr>
              <a:tr h="289560">
                <a:tc>
                  <a:txBody>
                    <a:bodyPr/>
                    <a:lstStyle/>
                    <a:p>
                      <a:r>
                        <a:rPr lang="en-US" dirty="0" smtClean="0"/>
                        <a:t>230</a:t>
                      </a:r>
                      <a:endParaRPr lang="en-US" dirty="0"/>
                    </a:p>
                  </a:txBody>
                  <a:tcPr/>
                </a:tc>
                <a:tc>
                  <a:txBody>
                    <a:bodyPr/>
                    <a:lstStyle/>
                    <a:p>
                      <a:r>
                        <a:rPr lang="en-US" dirty="0" smtClean="0"/>
                        <a:t>29</a:t>
                      </a:r>
                      <a:endParaRPr lang="en-US" dirty="0"/>
                    </a:p>
                  </a:txBody>
                  <a:tcPr/>
                </a:tc>
                <a:tc>
                  <a:txBody>
                    <a:bodyPr/>
                    <a:lstStyle/>
                    <a:p>
                      <a:r>
                        <a:rPr lang="en-US" dirty="0" smtClean="0"/>
                        <a:t>243</a:t>
                      </a:r>
                      <a:endParaRPr lang="en-US" dirty="0"/>
                    </a:p>
                  </a:txBody>
                  <a:tcPr/>
                </a:tc>
                <a:tc>
                  <a:txBody>
                    <a:bodyPr/>
                    <a:lstStyle/>
                    <a:p>
                      <a:r>
                        <a:rPr lang="en-US" dirty="0" smtClean="0"/>
                        <a:t>39</a:t>
                      </a:r>
                      <a:endParaRPr lang="en-US" dirty="0"/>
                    </a:p>
                  </a:txBody>
                  <a:tcPr/>
                </a:tc>
                <a:tc>
                  <a:txBody>
                    <a:bodyPr/>
                    <a:lstStyle/>
                    <a:p>
                      <a:r>
                        <a:rPr lang="en-US" dirty="0" smtClean="0"/>
                        <a:t>183</a:t>
                      </a:r>
                      <a:endParaRPr lang="en-US" dirty="0"/>
                    </a:p>
                  </a:txBody>
                  <a:tcPr/>
                </a:tc>
              </a:tr>
            </a:tbl>
          </a:graphicData>
        </a:graphic>
      </p:graphicFrame>
      <p:sp>
        <p:nvSpPr>
          <p:cNvPr id="3" name="Oval 2"/>
          <p:cNvSpPr/>
          <p:nvPr/>
        </p:nvSpPr>
        <p:spPr>
          <a:xfrm>
            <a:off x="370114" y="2002971"/>
            <a:ext cx="1600200" cy="533400"/>
          </a:xfrm>
          <a:prstGeom prst="ellipse">
            <a:avLst/>
          </a:prstGeom>
          <a:noFill/>
          <a:ln>
            <a:solidFill>
              <a:srgbClr val="7400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657600" y="2002971"/>
            <a:ext cx="1828800" cy="533400"/>
          </a:xfrm>
          <a:prstGeom prst="ellipse">
            <a:avLst/>
          </a:prstGeom>
          <a:noFill/>
          <a:ln>
            <a:solidFill>
              <a:srgbClr val="7400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7015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iDataFax</a:t>
            </a:r>
            <a:r>
              <a:rPr lang="en-US" dirty="0" smtClean="0"/>
              <a:t> View only Access </a:t>
            </a:r>
            <a:endParaRPr lang="en-US" dirty="0"/>
          </a:p>
        </p:txBody>
      </p:sp>
      <p:sp>
        <p:nvSpPr>
          <p:cNvPr id="3" name="Content Placeholder 2"/>
          <p:cNvSpPr>
            <a:spLocks noGrp="1"/>
          </p:cNvSpPr>
          <p:nvPr>
            <p:ph idx="1"/>
          </p:nvPr>
        </p:nvSpPr>
        <p:spPr/>
        <p:txBody>
          <a:bodyPr/>
          <a:lstStyle/>
          <a:p>
            <a:r>
              <a:rPr lang="en-US" dirty="0" err="1" smtClean="0"/>
              <a:t>iDataFax</a:t>
            </a:r>
            <a:r>
              <a:rPr lang="en-US" dirty="0" smtClean="0"/>
              <a:t> view access allows your site to view the faxed CRF images and data</a:t>
            </a:r>
          </a:p>
          <a:p>
            <a:r>
              <a:rPr lang="en-US" dirty="0" smtClean="0"/>
              <a:t>View QCs, clinical queries, identify missing CRF pages or study visits </a:t>
            </a:r>
            <a:r>
              <a:rPr lang="en-US" i="1" dirty="0" smtClean="0"/>
              <a:t>at any time </a:t>
            </a:r>
          </a:p>
          <a:p>
            <a:r>
              <a:rPr lang="en-US" dirty="0" smtClean="0"/>
              <a:t>Confirm queries are resolved after paper CRF refax </a:t>
            </a:r>
            <a:endParaRPr lang="en-US" dirty="0"/>
          </a:p>
        </p:txBody>
      </p:sp>
    </p:spTree>
    <p:extLst>
      <p:ext uri="{BB962C8B-B14F-4D97-AF65-F5344CB8AC3E}">
        <p14:creationId xmlns:p14="http://schemas.microsoft.com/office/powerpoint/2010/main" val="3405169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Please contact Melissa Peda with any questions you have about this slide set, QCs, or general data management issues. </a:t>
            </a:r>
          </a:p>
          <a:p>
            <a:pPr marL="0" indent="0">
              <a:buNone/>
            </a:pPr>
            <a:endParaRPr lang="en-US" dirty="0"/>
          </a:p>
          <a:p>
            <a:pPr marL="0" indent="0">
              <a:buNone/>
            </a:pPr>
            <a:r>
              <a:rPr lang="en-US" dirty="0" smtClean="0"/>
              <a:t>			</a:t>
            </a:r>
            <a:r>
              <a:rPr lang="en-US" sz="2800" dirty="0" smtClean="0"/>
              <a:t>Email: </a:t>
            </a:r>
            <a:r>
              <a:rPr lang="en-US" sz="2800" dirty="0" smtClean="0">
                <a:hlinkClick r:id="rId3"/>
              </a:rPr>
              <a:t>mapeda@scharp.org</a:t>
            </a:r>
            <a:endParaRPr lang="en-US" sz="2800" dirty="0" smtClean="0"/>
          </a:p>
          <a:p>
            <a:pPr marL="0" indent="0">
              <a:buNone/>
            </a:pPr>
            <a:r>
              <a:rPr lang="en-US" dirty="0"/>
              <a:t>	</a:t>
            </a:r>
            <a:r>
              <a:rPr lang="en-US" dirty="0" smtClean="0"/>
              <a:t>		</a:t>
            </a:r>
            <a:r>
              <a:rPr lang="en-US" sz="2800" dirty="0" smtClean="0"/>
              <a:t>Phone: 206-667-7672</a:t>
            </a:r>
          </a:p>
          <a:p>
            <a:pPr marL="0" indent="0">
              <a:buNone/>
            </a:pPr>
            <a:r>
              <a:rPr lang="en-US" dirty="0" smtClean="0"/>
              <a:t> </a:t>
            </a:r>
          </a:p>
        </p:txBody>
      </p:sp>
      <p:pic>
        <p:nvPicPr>
          <p:cNvPr id="8194" name="Picture 2" descr="C:\Users\mapeda\AppData\Local\Microsoft\Windows\Temporary Internet Files\Content.IE5\O16TAF9N\e-mail-icon[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4419600"/>
            <a:ext cx="2247900" cy="179832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C:\Users\mapeda\AppData\Local\Microsoft\Windows\Temporary Internet Files\Content.IE5\L27IK9EA\questions[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352800"/>
            <a:ext cx="2596998" cy="2865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30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QC Trends </a:t>
            </a:r>
            <a:endParaRPr lang="en-US" dirty="0"/>
          </a:p>
        </p:txBody>
      </p:sp>
      <p:sp>
        <p:nvSpPr>
          <p:cNvPr id="3" name="Content Placeholder 2"/>
          <p:cNvSpPr>
            <a:spLocks noGrp="1"/>
          </p:cNvSpPr>
          <p:nvPr>
            <p:ph idx="1"/>
          </p:nvPr>
        </p:nvSpPr>
        <p:spPr/>
        <p:txBody>
          <a:bodyPr/>
          <a:lstStyle/>
          <a:p>
            <a:r>
              <a:rPr lang="en-US" dirty="0" smtClean="0"/>
              <a:t>Skip patterns not followed (inconsistent data) </a:t>
            </a:r>
          </a:p>
          <a:p>
            <a:r>
              <a:rPr lang="en-US" dirty="0" smtClean="0"/>
              <a:t>Recording data incorrectly, specifically numbers</a:t>
            </a:r>
          </a:p>
          <a:p>
            <a:r>
              <a:rPr lang="en-US" dirty="0"/>
              <a:t>Illegible handwriting </a:t>
            </a:r>
            <a:endParaRPr lang="en-US" dirty="0" smtClean="0"/>
          </a:p>
          <a:p>
            <a:r>
              <a:rPr lang="en-US" dirty="0" smtClean="0"/>
              <a:t>Incomplete form completion (missing data)</a:t>
            </a:r>
          </a:p>
          <a:p>
            <a:r>
              <a:rPr lang="en-US" dirty="0" smtClean="0"/>
              <a:t>Missing initials/date for corrections</a:t>
            </a:r>
          </a:p>
          <a:p>
            <a:endParaRPr lang="en-US" dirty="0"/>
          </a:p>
        </p:txBody>
      </p:sp>
    </p:spTree>
    <p:extLst>
      <p:ext uri="{BB962C8B-B14F-4D97-AF65-F5344CB8AC3E}">
        <p14:creationId xmlns:p14="http://schemas.microsoft.com/office/powerpoint/2010/main" val="289191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 Patterns </a:t>
            </a:r>
            <a:endParaRPr lang="en-US" dirty="0"/>
          </a:p>
        </p:txBody>
      </p:sp>
      <p:sp>
        <p:nvSpPr>
          <p:cNvPr id="3" name="Content Placeholder 2"/>
          <p:cNvSpPr>
            <a:spLocks noGrp="1"/>
          </p:cNvSpPr>
          <p:nvPr>
            <p:ph idx="1"/>
          </p:nvPr>
        </p:nvSpPr>
        <p:spPr/>
        <p:txBody>
          <a:bodyPr/>
          <a:lstStyle/>
          <a:p>
            <a:r>
              <a:rPr lang="en-US" dirty="0" smtClean="0"/>
              <a:t>Pay attention to skip patterns for proper form completion and completeness. </a:t>
            </a:r>
          </a:p>
          <a:p>
            <a:pPr marL="0" indent="0">
              <a:buNone/>
            </a:pPr>
            <a:endParaRPr lang="en-US" dirty="0" smtClean="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743200"/>
            <a:ext cx="67722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248400" y="3048000"/>
            <a:ext cx="11430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715000" y="3157537"/>
            <a:ext cx="304800" cy="41433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086" y="4267200"/>
            <a:ext cx="683895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629400" y="4343400"/>
            <a:ext cx="981075" cy="35718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57800" y="4700587"/>
            <a:ext cx="609600" cy="43338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ine Callout 2 11"/>
          <p:cNvSpPr/>
          <p:nvPr/>
        </p:nvSpPr>
        <p:spPr bwMode="auto">
          <a:xfrm>
            <a:off x="228600" y="5257800"/>
            <a:ext cx="5638800" cy="1600200"/>
          </a:xfrm>
          <a:prstGeom prst="borderCallout2">
            <a:avLst>
              <a:gd name="adj1" fmla="val -11382"/>
              <a:gd name="adj2" fmla="val 90288"/>
              <a:gd name="adj3" fmla="val -2303"/>
              <a:gd name="adj4" fmla="val 80698"/>
              <a:gd name="adj5" fmla="val -107689"/>
              <a:gd name="adj6" fmla="val 97139"/>
            </a:avLst>
          </a:prstGeom>
          <a:solidFill>
            <a:srgbClr val="92D050"/>
          </a:solidFill>
          <a:ln w="44450" cap="flat" cmpd="sng" algn="ctr">
            <a:solidFill>
              <a:srgbClr val="7030A0"/>
            </a:solidFill>
            <a:prstDash val="solid"/>
            <a:round/>
            <a:headEnd type="none" w="med" len="med"/>
            <a:tailEnd type="none" w="med" len="med"/>
          </a:ln>
          <a:effectLst/>
        </p:spPr>
        <p:txBody>
          <a:bodyPr anchor="ctr"/>
          <a:lstStyle/>
          <a:p>
            <a:pPr>
              <a:defRPr/>
            </a:pPr>
            <a:r>
              <a:rPr lang="en-US" sz="2400" dirty="0" smtClean="0">
                <a:solidFill>
                  <a:srgbClr val="002060"/>
                </a:solidFill>
                <a:latin typeface="+mn-lt"/>
              </a:rPr>
              <a:t>Inconsistent responses. Items 6a and items 2 should not have a response.</a:t>
            </a:r>
            <a:endParaRPr lang="en-US" sz="2400" dirty="0">
              <a:solidFill>
                <a:srgbClr val="002060"/>
              </a:solidFill>
              <a:latin typeface="+mn-lt"/>
            </a:endParaRPr>
          </a:p>
        </p:txBody>
      </p:sp>
    </p:spTree>
    <p:extLst>
      <p:ext uri="{BB962C8B-B14F-4D97-AF65-F5344CB8AC3E}">
        <p14:creationId xmlns:p14="http://schemas.microsoft.com/office/powerpoint/2010/main" val="310141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 Patterns Continued</a:t>
            </a:r>
            <a:endParaRPr lang="en-US" dirty="0"/>
          </a:p>
        </p:txBody>
      </p:sp>
      <p:pic>
        <p:nvPicPr>
          <p:cNvPr id="614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1752600"/>
            <a:ext cx="6734175"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4648200" y="4800600"/>
            <a:ext cx="1752600" cy="4572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6019800" y="5334000"/>
            <a:ext cx="0" cy="6858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629400" y="3124200"/>
            <a:ext cx="2057400" cy="1752600"/>
          </a:xfrm>
          <a:prstGeom prst="rect">
            <a:avLst/>
          </a:prstGeom>
          <a:solidFill>
            <a:srgbClr val="92D050"/>
          </a:solidFill>
          <a:ln>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r>
              <a:rPr lang="en-US" dirty="0" smtClean="0"/>
              <a:t>Items 2 and 3 should not have a response since this is an interim visit per the skip pattern. </a:t>
            </a:r>
            <a:endParaRPr lang="en-US" dirty="0"/>
          </a:p>
        </p:txBody>
      </p:sp>
      <p:cxnSp>
        <p:nvCxnSpPr>
          <p:cNvPr id="14" name="Straight Arrow Connector 13"/>
          <p:cNvCxnSpPr/>
          <p:nvPr/>
        </p:nvCxnSpPr>
        <p:spPr>
          <a:xfrm flipH="1">
            <a:off x="5195207" y="4419600"/>
            <a:ext cx="1434193" cy="1224643"/>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57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attention to the prompts!</a:t>
            </a:r>
            <a:endParaRPr lang="en-US" dirty="0"/>
          </a:p>
        </p:txBody>
      </p:sp>
      <p:sp>
        <p:nvSpPr>
          <p:cNvPr id="4" name="Content Placeholder 3"/>
          <p:cNvSpPr>
            <a:spLocks noGrp="1"/>
          </p:cNvSpPr>
          <p:nvPr>
            <p:ph idx="1"/>
          </p:nvPr>
        </p:nvSpPr>
        <p:spPr/>
        <p:txBody>
          <a:bodyPr/>
          <a:lstStyle/>
          <a:p>
            <a:pPr marL="0" indent="0">
              <a:buNone/>
            </a:pPr>
            <a:endParaRPr lang="en-US" dirty="0"/>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67913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724150"/>
            <a:ext cx="74866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030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Numbers</a:t>
            </a:r>
            <a:endParaRPr lang="en-US" dirty="0"/>
          </a:p>
        </p:txBody>
      </p:sp>
      <p:sp>
        <p:nvSpPr>
          <p:cNvPr id="3" name="Content Placeholder 2"/>
          <p:cNvSpPr>
            <a:spLocks noGrp="1"/>
          </p:cNvSpPr>
          <p:nvPr>
            <p:ph idx="1"/>
          </p:nvPr>
        </p:nvSpPr>
        <p:spPr>
          <a:xfrm>
            <a:off x="228600" y="1600200"/>
            <a:ext cx="8458200" cy="4785232"/>
          </a:xfrm>
        </p:spPr>
        <p:txBody>
          <a:bodyPr/>
          <a:lstStyle/>
          <a:p>
            <a:r>
              <a:rPr lang="en-US" dirty="0" smtClean="0"/>
              <a:t>Remember to right justify all numbers and fill in any blank leading boxes with zeroes.</a:t>
            </a:r>
          </a:p>
          <a:p>
            <a:pPr marL="0" indent="0">
              <a:buNone/>
            </a:pPr>
            <a:endParaRPr lang="en-US" dirty="0" smtClean="0"/>
          </a:p>
          <a:p>
            <a:pPr marL="0" indent="0">
              <a:buNone/>
            </a:pPr>
            <a:endParaRPr lang="en-US" dirty="0" smtClean="0"/>
          </a:p>
          <a:p>
            <a:endParaRPr lang="en-US" dirty="0" smtClean="0"/>
          </a:p>
          <a:p>
            <a:endParaRPr lang="en-US" dirty="0"/>
          </a:p>
          <a:p>
            <a:endParaRPr lang="en-US" dirty="0" smtClean="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9775" y="3619500"/>
            <a:ext cx="69151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743200"/>
            <a:ext cx="6515100" cy="825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Connector 6"/>
          <p:cNvCxnSpPr/>
          <p:nvPr/>
        </p:nvCxnSpPr>
        <p:spPr>
          <a:xfrm flipH="1">
            <a:off x="1600200" y="3156129"/>
            <a:ext cx="3733800" cy="577671"/>
          </a:xfrm>
          <a:prstGeom prst="line">
            <a:avLst/>
          </a:prstGeom>
          <a:ln>
            <a:solidFill>
              <a:srgbClr val="74007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1524000" y="3733800"/>
            <a:ext cx="3505200" cy="1371600"/>
          </a:xfrm>
          <a:prstGeom prst="line">
            <a:avLst/>
          </a:prstGeom>
          <a:ln>
            <a:solidFill>
              <a:srgbClr val="74007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524000" y="3733800"/>
            <a:ext cx="3276600" cy="1752600"/>
          </a:xfrm>
          <a:prstGeom prst="line">
            <a:avLst/>
          </a:prstGeom>
          <a:ln>
            <a:solidFill>
              <a:srgbClr val="74007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1524000" y="3733800"/>
            <a:ext cx="3505200" cy="2057400"/>
          </a:xfrm>
          <a:prstGeom prst="line">
            <a:avLst/>
          </a:prstGeom>
          <a:ln>
            <a:solidFill>
              <a:srgbClr val="740074"/>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1000" y="3118029"/>
            <a:ext cx="1219200" cy="2585323"/>
          </a:xfrm>
          <a:prstGeom prst="rect">
            <a:avLst/>
          </a:prstGeom>
          <a:noFill/>
        </p:spPr>
        <p:txBody>
          <a:bodyPr wrap="square" rtlCol="0">
            <a:spAutoFit/>
          </a:bodyPr>
          <a:lstStyle/>
          <a:p>
            <a:r>
              <a:rPr lang="en-US" dirty="0" smtClean="0">
                <a:solidFill>
                  <a:srgbClr val="669900"/>
                </a:solidFill>
                <a:latin typeface="+mn-lt"/>
              </a:rPr>
              <a:t>These responses resulted in QCs because not all boxes were complete. </a:t>
            </a:r>
            <a:endParaRPr lang="en-US" dirty="0">
              <a:solidFill>
                <a:srgbClr val="669900"/>
              </a:solidFill>
              <a:latin typeface="+mn-lt"/>
            </a:endParaRPr>
          </a:p>
        </p:txBody>
      </p:sp>
    </p:spTree>
    <p:extLst>
      <p:ext uri="{BB962C8B-B14F-4D97-AF65-F5344CB8AC3E}">
        <p14:creationId xmlns:p14="http://schemas.microsoft.com/office/powerpoint/2010/main" val="3086863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Numbers</a:t>
            </a:r>
            <a:endParaRPr lang="en-US" dirty="0"/>
          </a:p>
        </p:txBody>
      </p:sp>
      <p:sp>
        <p:nvSpPr>
          <p:cNvPr id="3" name="Content Placeholder 2"/>
          <p:cNvSpPr>
            <a:spLocks noGrp="1"/>
          </p:cNvSpPr>
          <p:nvPr>
            <p:ph idx="1"/>
          </p:nvPr>
        </p:nvSpPr>
        <p:spPr/>
        <p:txBody>
          <a:bodyPr/>
          <a:lstStyle/>
          <a:p>
            <a:r>
              <a:rPr lang="en-US" dirty="0" smtClean="0"/>
              <a:t>Remember to make all responses legible.</a:t>
            </a:r>
          </a:p>
          <a:p>
            <a:pPr lvl="1"/>
            <a:r>
              <a:rPr lang="en-US" dirty="0" smtClean="0"/>
              <a:t>Below are a couple of examples that resulted in QCs because the responses were illegible in </a:t>
            </a:r>
            <a:r>
              <a:rPr lang="en-US" dirty="0" err="1" smtClean="0"/>
              <a:t>iDataFax</a:t>
            </a:r>
            <a:r>
              <a:rPr lang="en-US" dirty="0" smtClean="0"/>
              <a:t>. </a:t>
            </a:r>
          </a:p>
          <a:p>
            <a:pPr marL="0" indent="0">
              <a:buNone/>
            </a:pPr>
            <a:endParaRPr lang="en-US" dirty="0" smtClean="0"/>
          </a:p>
          <a:p>
            <a:pPr marL="0" indent="0">
              <a:buNone/>
            </a:pP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10000"/>
            <a:ext cx="30861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181600"/>
            <a:ext cx="4399314" cy="125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12180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7747</TotalTime>
  <Words>1752</Words>
  <Application>Microsoft Office PowerPoint</Application>
  <PresentationFormat>On-screen Show (4:3)</PresentationFormat>
  <Paragraphs>196</Paragraphs>
  <Slides>31</Slides>
  <Notes>31</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4_Quadrant</vt:lpstr>
      <vt:lpstr>2_Office Theme</vt:lpstr>
      <vt:lpstr>Office Theme</vt:lpstr>
      <vt:lpstr>MTN-023/IPM 030 Common QCs</vt:lpstr>
      <vt:lpstr>PowerPoint Presentation</vt:lpstr>
      <vt:lpstr>QC Statistics </vt:lpstr>
      <vt:lpstr>Common QC Trends </vt:lpstr>
      <vt:lpstr>Skip Patterns </vt:lpstr>
      <vt:lpstr>Skip Patterns Continued</vt:lpstr>
      <vt:lpstr>Pay attention to the prompts!</vt:lpstr>
      <vt:lpstr>Recording Numbers</vt:lpstr>
      <vt:lpstr>Recording Numbers</vt:lpstr>
      <vt:lpstr>Illegible handwriting</vt:lpstr>
      <vt:lpstr>Form Completion </vt:lpstr>
      <vt:lpstr>A few more examples of incomplete form completion…</vt:lpstr>
      <vt:lpstr>Form Completion Continued </vt:lpstr>
      <vt:lpstr>Form Completion Continued</vt:lpstr>
      <vt:lpstr>Remember to Initial/Date ANY changes </vt:lpstr>
      <vt:lpstr>PowerPoint Presentation</vt:lpstr>
      <vt:lpstr>Remember to update AE and CM at Termination </vt:lpstr>
      <vt:lpstr>Common QCs on CRFs</vt:lpstr>
      <vt:lpstr>STI Test Results (STI-1) CRF – Items 2, 3, and 4</vt:lpstr>
      <vt:lpstr>Ring Collection and Insertion  (RCI-1) CRF – Item 1a</vt:lpstr>
      <vt:lpstr>Ring Collection and Insertion  (RCI-1) CRF</vt:lpstr>
      <vt:lpstr>Specimen Storage (SS-1) CRF</vt:lpstr>
      <vt:lpstr>Adverse Experience Log (AE-1) CRF </vt:lpstr>
      <vt:lpstr>Helpful tips to prevent QCs</vt:lpstr>
      <vt:lpstr>Helpful tips to prevent QCs continued</vt:lpstr>
      <vt:lpstr>Helpful tips when resolving QCs</vt:lpstr>
      <vt:lpstr>Helpful tips when resolving QCs continued</vt:lpstr>
      <vt:lpstr>Documentation of Missed and Interim Visits </vt:lpstr>
      <vt:lpstr>When in doubt…</vt:lpstr>
      <vt:lpstr>iDataFax View only Access </vt:lpstr>
      <vt:lpstr>Questions</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Peda, Melissa A</cp:lastModifiedBy>
  <cp:revision>338</cp:revision>
  <cp:lastPrinted>2016-01-21T22:47:37Z</cp:lastPrinted>
  <dcterms:created xsi:type="dcterms:W3CDTF">2008-01-29T12:38:48Z</dcterms:created>
  <dcterms:modified xsi:type="dcterms:W3CDTF">2016-01-27T19:42:49Z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